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37"/>
  </p:notesMasterIdLst>
  <p:sldIdLst>
    <p:sldId id="256" r:id="rId2"/>
    <p:sldId id="379" r:id="rId3"/>
    <p:sldId id="257" r:id="rId4"/>
    <p:sldId id="325" r:id="rId5"/>
    <p:sldId id="333" r:id="rId6"/>
    <p:sldId id="338" r:id="rId7"/>
    <p:sldId id="346" r:id="rId8"/>
    <p:sldId id="292" r:id="rId9"/>
    <p:sldId id="293" r:id="rId10"/>
    <p:sldId id="390" r:id="rId11"/>
    <p:sldId id="391" r:id="rId12"/>
    <p:sldId id="268" r:id="rId13"/>
    <p:sldId id="262" r:id="rId14"/>
    <p:sldId id="260" r:id="rId15"/>
    <p:sldId id="261" r:id="rId16"/>
    <p:sldId id="263" r:id="rId17"/>
    <p:sldId id="269" r:id="rId18"/>
    <p:sldId id="279" r:id="rId19"/>
    <p:sldId id="306" r:id="rId20"/>
    <p:sldId id="299" r:id="rId21"/>
    <p:sldId id="270" r:id="rId22"/>
    <p:sldId id="392" r:id="rId23"/>
    <p:sldId id="380" r:id="rId24"/>
    <p:sldId id="322" r:id="rId25"/>
    <p:sldId id="381" r:id="rId26"/>
    <p:sldId id="326" r:id="rId27"/>
    <p:sldId id="301" r:id="rId28"/>
    <p:sldId id="337" r:id="rId29"/>
    <p:sldId id="312" r:id="rId30"/>
    <p:sldId id="295" r:id="rId31"/>
    <p:sldId id="266" r:id="rId32"/>
    <p:sldId id="274" r:id="rId33"/>
    <p:sldId id="267" r:id="rId34"/>
    <p:sldId id="385" r:id="rId35"/>
    <p:sldId id="264" r:id="rId36"/>
    <p:sldId id="259" r:id="rId37"/>
    <p:sldId id="296" r:id="rId38"/>
    <p:sldId id="271" r:id="rId39"/>
    <p:sldId id="297" r:id="rId40"/>
    <p:sldId id="393" r:id="rId41"/>
    <p:sldId id="272" r:id="rId42"/>
    <p:sldId id="340" r:id="rId43"/>
    <p:sldId id="348" r:id="rId44"/>
    <p:sldId id="309" r:id="rId45"/>
    <p:sldId id="313" r:id="rId46"/>
    <p:sldId id="394" r:id="rId47"/>
    <p:sldId id="342" r:id="rId48"/>
    <p:sldId id="316" r:id="rId49"/>
    <p:sldId id="298" r:id="rId50"/>
    <p:sldId id="303" r:id="rId51"/>
    <p:sldId id="304" r:id="rId52"/>
    <p:sldId id="305" r:id="rId53"/>
    <p:sldId id="280" r:id="rId54"/>
    <p:sldId id="281" r:id="rId55"/>
    <p:sldId id="282" r:id="rId56"/>
    <p:sldId id="307" r:id="rId57"/>
    <p:sldId id="289" r:id="rId58"/>
    <p:sldId id="290" r:id="rId59"/>
    <p:sldId id="323" r:id="rId60"/>
    <p:sldId id="308" r:id="rId61"/>
    <p:sldId id="311" r:id="rId62"/>
    <p:sldId id="314" r:id="rId63"/>
    <p:sldId id="315" r:id="rId64"/>
    <p:sldId id="327" r:id="rId65"/>
    <p:sldId id="287" r:id="rId66"/>
    <p:sldId id="339" r:id="rId67"/>
    <p:sldId id="288" r:id="rId68"/>
    <p:sldId id="343" r:id="rId69"/>
    <p:sldId id="320" r:id="rId70"/>
    <p:sldId id="310" r:id="rId71"/>
    <p:sldId id="345" r:id="rId72"/>
    <p:sldId id="349" r:id="rId73"/>
    <p:sldId id="328" r:id="rId74"/>
    <p:sldId id="395" r:id="rId75"/>
    <p:sldId id="273" r:id="rId76"/>
    <p:sldId id="318" r:id="rId77"/>
    <p:sldId id="317" r:id="rId78"/>
    <p:sldId id="275" r:id="rId79"/>
    <p:sldId id="387" r:id="rId80"/>
    <p:sldId id="351" r:id="rId81"/>
    <p:sldId id="352" r:id="rId82"/>
    <p:sldId id="353" r:id="rId83"/>
    <p:sldId id="283" r:id="rId84"/>
    <p:sldId id="319" r:id="rId85"/>
    <p:sldId id="354" r:id="rId86"/>
    <p:sldId id="388" r:id="rId87"/>
    <p:sldId id="284" r:id="rId88"/>
    <p:sldId id="285" r:id="rId89"/>
    <p:sldId id="382" r:id="rId90"/>
    <p:sldId id="389" r:id="rId91"/>
    <p:sldId id="355" r:id="rId92"/>
    <p:sldId id="356" r:id="rId93"/>
    <p:sldId id="357" r:id="rId94"/>
    <p:sldId id="358" r:id="rId95"/>
    <p:sldId id="359" r:id="rId96"/>
    <p:sldId id="361" r:id="rId97"/>
    <p:sldId id="362" r:id="rId98"/>
    <p:sldId id="363" r:id="rId99"/>
    <p:sldId id="364" r:id="rId100"/>
    <p:sldId id="365" r:id="rId101"/>
    <p:sldId id="321" r:id="rId102"/>
    <p:sldId id="366" r:id="rId103"/>
    <p:sldId id="367" r:id="rId104"/>
    <p:sldId id="368" r:id="rId105"/>
    <p:sldId id="369" r:id="rId106"/>
    <p:sldId id="371" r:id="rId107"/>
    <p:sldId id="372" r:id="rId108"/>
    <p:sldId id="396" r:id="rId109"/>
    <p:sldId id="373" r:id="rId110"/>
    <p:sldId id="398" r:id="rId111"/>
    <p:sldId id="397" r:id="rId112"/>
    <p:sldId id="374" r:id="rId113"/>
    <p:sldId id="375" r:id="rId114"/>
    <p:sldId id="376" r:id="rId115"/>
    <p:sldId id="399" r:id="rId116"/>
    <p:sldId id="400" r:id="rId117"/>
    <p:sldId id="401" r:id="rId118"/>
    <p:sldId id="402" r:id="rId119"/>
    <p:sldId id="403" r:id="rId120"/>
    <p:sldId id="404" r:id="rId121"/>
    <p:sldId id="324" r:id="rId122"/>
    <p:sldId id="370" r:id="rId123"/>
    <p:sldId id="329" r:id="rId124"/>
    <p:sldId id="331" r:id="rId125"/>
    <p:sldId id="405" r:id="rId126"/>
    <p:sldId id="406" r:id="rId127"/>
    <p:sldId id="407" r:id="rId128"/>
    <p:sldId id="408" r:id="rId129"/>
    <p:sldId id="332" r:id="rId130"/>
    <p:sldId id="378" r:id="rId131"/>
    <p:sldId id="336" r:id="rId132"/>
    <p:sldId id="334" r:id="rId133"/>
    <p:sldId id="344" r:id="rId134"/>
    <p:sldId id="335" r:id="rId135"/>
    <p:sldId id="330" r:id="rId1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2798E65-4957-CD48-9B7A-01C563E96C35}">
          <p14:sldIdLst>
            <p14:sldId id="256"/>
            <p14:sldId id="379"/>
            <p14:sldId id="257"/>
            <p14:sldId id="325"/>
            <p14:sldId id="333"/>
            <p14:sldId id="338"/>
            <p14:sldId id="346"/>
            <p14:sldId id="292"/>
          </p14:sldIdLst>
        </p14:section>
        <p14:section name="Compiler architecture" id="{9846F2DC-69A2-3E42-B7E6-2D6A0A017B7B}">
          <p14:sldIdLst>
            <p14:sldId id="293"/>
            <p14:sldId id="390"/>
            <p14:sldId id="391"/>
            <p14:sldId id="268"/>
            <p14:sldId id="262"/>
            <p14:sldId id="260"/>
            <p14:sldId id="261"/>
            <p14:sldId id="263"/>
            <p14:sldId id="269"/>
            <p14:sldId id="279"/>
          </p14:sldIdLst>
        </p14:section>
        <p14:section name="Source code organization" id="{46B372F6-A812-E84D-9D5B-98F6A0FABB0B}">
          <p14:sldIdLst>
            <p14:sldId id="306"/>
            <p14:sldId id="299"/>
            <p14:sldId id="270"/>
            <p14:sldId id="392"/>
            <p14:sldId id="380"/>
            <p14:sldId id="322"/>
            <p14:sldId id="381"/>
            <p14:sldId id="326"/>
            <p14:sldId id="301"/>
            <p14:sldId id="337"/>
            <p14:sldId id="312"/>
          </p14:sldIdLst>
        </p14:section>
        <p14:section name="IR and Visitors" id="{2BCC38EE-AF91-024A-BDB0-9A812AA602BC}">
          <p14:sldIdLst>
            <p14:sldId id="295"/>
            <p14:sldId id="266"/>
            <p14:sldId id="274"/>
            <p14:sldId id="267"/>
            <p14:sldId id="385"/>
            <p14:sldId id="264"/>
            <p14:sldId id="259"/>
            <p14:sldId id="296"/>
            <p14:sldId id="271"/>
            <p14:sldId id="297"/>
            <p14:sldId id="393"/>
            <p14:sldId id="272"/>
            <p14:sldId id="340"/>
            <p14:sldId id="348"/>
            <p14:sldId id="309"/>
            <p14:sldId id="313"/>
            <p14:sldId id="394"/>
            <p14:sldId id="342"/>
            <p14:sldId id="316"/>
            <p14:sldId id="298"/>
            <p14:sldId id="303"/>
            <p14:sldId id="304"/>
            <p14:sldId id="305"/>
            <p14:sldId id="280"/>
            <p14:sldId id="281"/>
            <p14:sldId id="282"/>
            <p14:sldId id="307"/>
            <p14:sldId id="289"/>
            <p14:sldId id="290"/>
            <p14:sldId id="323"/>
            <p14:sldId id="308"/>
            <p14:sldId id="311"/>
            <p14:sldId id="314"/>
            <p14:sldId id="315"/>
            <p14:sldId id="327"/>
            <p14:sldId id="287"/>
            <p14:sldId id="339"/>
            <p14:sldId id="288"/>
            <p14:sldId id="343"/>
            <p14:sldId id="320"/>
            <p14:sldId id="310"/>
            <p14:sldId id="345"/>
          </p14:sldIdLst>
        </p14:section>
        <p14:section name="A guide to the provided passes" id="{0CC26519-4DC9-9448-93D4-5105870EF9A6}">
          <p14:sldIdLst>
            <p14:sldId id="349"/>
            <p14:sldId id="328"/>
            <p14:sldId id="395"/>
            <p14:sldId id="273"/>
            <p14:sldId id="318"/>
            <p14:sldId id="317"/>
            <p14:sldId id="275"/>
            <p14:sldId id="387"/>
            <p14:sldId id="351"/>
            <p14:sldId id="352"/>
            <p14:sldId id="353"/>
            <p14:sldId id="283"/>
            <p14:sldId id="319"/>
            <p14:sldId id="354"/>
            <p14:sldId id="388"/>
            <p14:sldId id="284"/>
            <p14:sldId id="285"/>
            <p14:sldId id="382"/>
            <p14:sldId id="389"/>
            <p14:sldId id="355"/>
            <p14:sldId id="356"/>
            <p14:sldId id="357"/>
            <p14:sldId id="358"/>
            <p14:sldId id="359"/>
            <p14:sldId id="361"/>
            <p14:sldId id="362"/>
            <p14:sldId id="363"/>
            <p14:sldId id="364"/>
            <p14:sldId id="365"/>
            <p14:sldId id="321"/>
            <p14:sldId id="366"/>
            <p14:sldId id="367"/>
            <p14:sldId id="368"/>
            <p14:sldId id="369"/>
            <p14:sldId id="371"/>
            <p14:sldId id="372"/>
            <p14:sldId id="396"/>
            <p14:sldId id="373"/>
            <p14:sldId id="398"/>
            <p14:sldId id="397"/>
            <p14:sldId id="374"/>
            <p14:sldId id="375"/>
            <p14:sldId id="376"/>
            <p14:sldId id="399"/>
            <p14:sldId id="400"/>
            <p14:sldId id="401"/>
            <p14:sldId id="402"/>
            <p14:sldId id="403"/>
            <p14:sldId id="404"/>
            <p14:sldId id="324"/>
            <p14:sldId id="370"/>
          </p14:sldIdLst>
        </p14:section>
        <p14:section name="Sample back-ends" id="{D163C4DC-B2F1-B24F-A60F-4DCEC59C22E6}">
          <p14:sldIdLst>
            <p14:sldId id="329"/>
            <p14:sldId id="331"/>
            <p14:sldId id="405"/>
            <p14:sldId id="406"/>
            <p14:sldId id="407"/>
            <p14:sldId id="408"/>
            <p14:sldId id="332"/>
            <p14:sldId id="378"/>
            <p14:sldId id="336"/>
            <p14:sldId id="334"/>
            <p14:sldId id="344"/>
            <p14:sldId id="335"/>
            <p14:sldId id="3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18" autoAdjust="0"/>
    <p:restoredTop sz="94669"/>
  </p:normalViewPr>
  <p:slideViewPr>
    <p:cSldViewPr snapToGrid="0" snapToObjects="1">
      <p:cViewPr varScale="1">
        <p:scale>
          <a:sx n="53" d="100"/>
          <a:sy n="53" d="100"/>
        </p:scale>
        <p:origin x="40" y="3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866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87EAE4-D059-4B7A-856A-3A74FC27D76A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EDCC75-241F-4BC8-B1B2-67FD29C6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210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1566-8C58-4B35-92E6-ABAB714AACDF}" type="datetime1">
              <a:rPr lang="en-US" smtClean="0"/>
              <a:t>5/25/2017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21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4FFB6-BBBE-4B3C-8A41-DB9091114131}" type="datetime1">
              <a:rPr lang="en-US" smtClean="0"/>
              <a:t>5/25/2017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81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E5E1-6965-4790-8C46-43BEDD74386A}" type="datetime1">
              <a:rPr lang="en-US" smtClean="0"/>
              <a:t>5/25/2017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42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73404-E1B4-4A79-A66E-8B1E81572F78}" type="datetime1">
              <a:rPr lang="en-US" smtClean="0"/>
              <a:t>5/25/2017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4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966F-BC0B-4787-8724-8DC6564FF019}" type="datetime1">
              <a:rPr lang="en-US" smtClean="0"/>
              <a:t>5/25/2017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27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8573C-2D3D-4C96-A2FD-7CC7DA754A52}" type="datetime1">
              <a:rPr lang="en-US" smtClean="0"/>
              <a:t>5/25/2017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93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3D546-8ADA-4BE6-AE10-2A414017C826}" type="datetime1">
              <a:rPr lang="en-US" smtClean="0"/>
              <a:t>5/25/2017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63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210E2-1DB9-4D0A-9196-2B1C978CF986}" type="datetime1">
              <a:rPr lang="en-US" smtClean="0"/>
              <a:t>5/25/2017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3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3ED5B-A604-4530-8429-217DF2E306A4}" type="datetime1">
              <a:rPr lang="en-US" smtClean="0"/>
              <a:t>5/25/2017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95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C9DC8-E612-4540-B0F8-F42E8B21D50B}" type="datetime1">
              <a:rPr lang="en-US" smtClean="0"/>
              <a:t>5/25/2017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88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EB800-365E-4C82-BAE1-B51706A2E669}" type="datetime1">
              <a:rPr lang="en-US" smtClean="0"/>
              <a:t>5/25/2017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286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7AF54-1F53-488D-994E-F88F0F3E37C0}" type="datetime1">
              <a:rPr lang="en-US" smtClean="0"/>
              <a:t>5/25/2017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160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tiff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tiff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hyperlink" Target="https://github.com/p4lang/behavioral-model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iff"/><Relationship Id="rId2" Type="http://schemas.openxmlformats.org/officeDocument/2006/relationships/hyperlink" Target="https://github.com/p4lang/switch" TargetMode="Externa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4lang/p4-spec/tree/master/p4-16/spec" TargetMode="External"/><Relationship Id="rId2" Type="http://schemas.openxmlformats.org/officeDocument/2006/relationships/hyperlink" Target="http://p4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/github.com/p4lang/p4c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hyperlink" Target="http://cs.brown.edu/~sk/Publications/Books/ProgLangs/2007-04-26/plai-2007-04-26.pdf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P4</a:t>
            </a:r>
            <a:r>
              <a:rPr lang="en-US" baseline="-25000" dirty="0" smtClean="0"/>
              <a:t>16</a:t>
            </a:r>
            <a:r>
              <a:rPr lang="en-US" dirty="0" smtClean="0"/>
              <a:t> reference compiler implementation architecture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May 2017</a:t>
            </a:r>
          </a:p>
          <a:p>
            <a:r>
              <a:rPr lang="en-US" dirty="0" smtClean="0"/>
              <a:t>Mihai Budiu</a:t>
            </a:r>
          </a:p>
          <a:p>
            <a:r>
              <a:rPr lang="en-US" dirty="0" smtClean="0"/>
              <a:t>mbudiu@vmware.com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95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Compiler structure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58030" y="2965839"/>
            <a:ext cx="1495031" cy="19450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Mid-end</a:t>
            </a:r>
          </a:p>
        </p:txBody>
      </p:sp>
      <p:sp>
        <p:nvSpPr>
          <p:cNvPr id="5" name="Rectangle 4"/>
          <p:cNvSpPr/>
          <p:nvPr/>
        </p:nvSpPr>
        <p:spPr>
          <a:xfrm>
            <a:off x="2705553" y="2965839"/>
            <a:ext cx="1495031" cy="19450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Front-end</a:t>
            </a:r>
          </a:p>
        </p:txBody>
      </p:sp>
      <p:sp>
        <p:nvSpPr>
          <p:cNvPr id="6" name="Rectangle 5"/>
          <p:cNvSpPr/>
          <p:nvPr/>
        </p:nvSpPr>
        <p:spPr>
          <a:xfrm>
            <a:off x="7978352" y="2965839"/>
            <a:ext cx="1495031" cy="19450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Back-end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59509" y="3729595"/>
            <a:ext cx="552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8681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IR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711410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IR</a:t>
            </a:r>
            <a:endParaRPr lang="en-US" sz="2800" dirty="0"/>
          </a:p>
        </p:txBody>
      </p:sp>
      <p:sp>
        <p:nvSpPr>
          <p:cNvPr id="10" name="Right Arrow 9"/>
          <p:cNvSpPr/>
          <p:nvPr/>
        </p:nvSpPr>
        <p:spPr>
          <a:xfrm>
            <a:off x="253676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ight Arrow 12"/>
          <p:cNvSpPr/>
          <p:nvPr/>
        </p:nvSpPr>
        <p:spPr>
          <a:xfrm>
            <a:off x="421411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ight Arrow 13"/>
          <p:cNvSpPr/>
          <p:nvPr/>
        </p:nvSpPr>
        <p:spPr>
          <a:xfrm>
            <a:off x="5181192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ight Arrow 14"/>
          <p:cNvSpPr/>
          <p:nvPr/>
        </p:nvSpPr>
        <p:spPr>
          <a:xfrm>
            <a:off x="6853061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" name="Right Arrow 15"/>
          <p:cNvSpPr/>
          <p:nvPr/>
        </p:nvSpPr>
        <p:spPr>
          <a:xfrm>
            <a:off x="780299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" name="Left Brace 16"/>
          <p:cNvSpPr/>
          <p:nvPr/>
        </p:nvSpPr>
        <p:spPr>
          <a:xfrm rot="16200000">
            <a:off x="7240884" y="3224968"/>
            <a:ext cx="329551" cy="4006843"/>
          </a:xfrm>
          <a:prstGeom prst="leftBrace">
            <a:avLst>
              <a:gd name="adj1" fmla="val 30284"/>
              <a:gd name="adj2" fmla="val 50000"/>
            </a:avLst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332929" y="5428450"/>
            <a:ext cx="1688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Target-specific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30292" y="5390139"/>
            <a:ext cx="22455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Target-independent</a:t>
            </a:r>
          </a:p>
          <a:p>
            <a:r>
              <a:rPr lang="en-US" sz="2000" dirty="0" smtClean="0"/>
              <a:t>~25 distinct passes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5265588" y="1690688"/>
            <a:ext cx="1186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Same </a:t>
            </a:r>
            <a:r>
              <a:rPr lang="en-US" sz="2400" i="1" dirty="0" smtClean="0"/>
              <a:t>IR</a:t>
            </a:r>
            <a:endParaRPr lang="en-US" sz="2400" i="1" dirty="0"/>
          </a:p>
        </p:txBody>
      </p:sp>
      <p:cxnSp>
        <p:nvCxnSpPr>
          <p:cNvPr id="22" name="Straight Arrow Connector 21"/>
          <p:cNvCxnSpPr>
            <a:stCxn id="20" idx="2"/>
            <a:endCxn id="8" idx="0"/>
          </p:cNvCxnSpPr>
          <p:nvPr/>
        </p:nvCxnSpPr>
        <p:spPr>
          <a:xfrm flipH="1">
            <a:off x="4721810" y="2152353"/>
            <a:ext cx="1137050" cy="157724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0" idx="2"/>
            <a:endCxn id="9" idx="0"/>
          </p:cNvCxnSpPr>
          <p:nvPr/>
        </p:nvCxnSpPr>
        <p:spPr>
          <a:xfrm>
            <a:off x="5858860" y="2152353"/>
            <a:ext cx="1490240" cy="157724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279958" y="1369020"/>
            <a:ext cx="28918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/>
              <a:t>IR with target-specific</a:t>
            </a:r>
          </a:p>
          <a:p>
            <a:pPr algn="ctr"/>
            <a:r>
              <a:rPr lang="en-US" sz="2400" i="1" dirty="0" smtClean="0"/>
              <a:t>extensions</a:t>
            </a:r>
            <a:endParaRPr lang="en-US" sz="2400" i="1" dirty="0"/>
          </a:p>
        </p:txBody>
      </p:sp>
      <p:cxnSp>
        <p:nvCxnSpPr>
          <p:cNvPr id="27" name="Straight Arrow Connector 26"/>
          <p:cNvCxnSpPr>
            <a:stCxn id="26" idx="2"/>
            <a:endCxn id="6" idx="0"/>
          </p:cNvCxnSpPr>
          <p:nvPr/>
        </p:nvCxnSpPr>
        <p:spPr>
          <a:xfrm>
            <a:off x="8725867" y="2200017"/>
            <a:ext cx="1" cy="76582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076450" y="5721713"/>
            <a:ext cx="1945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~25 distinct passes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22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Front-end: </a:t>
            </a:r>
            <a:r>
              <a:rPr lang="en-US" dirty="0" err="1" smtClean="0"/>
              <a:t>RemoveParserControlFlow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SideEffectOrdering</a:t>
            </a:r>
            <a:r>
              <a:rPr lang="en-US" dirty="0" smtClean="0"/>
              <a:t> may introduce if statements</a:t>
            </a:r>
          </a:p>
          <a:p>
            <a:r>
              <a:rPr lang="en-US" dirty="0" smtClean="0"/>
              <a:t>if statements are illegal in parser states</a:t>
            </a:r>
          </a:p>
          <a:p>
            <a:r>
              <a:rPr lang="en-US" dirty="0" smtClean="0"/>
              <a:t>This pass converts such if statements into</a:t>
            </a:r>
            <a:br>
              <a:rPr lang="en-US" dirty="0" smtClean="0"/>
            </a:br>
            <a:r>
              <a:rPr lang="en-US" dirty="0" smtClean="0"/>
              <a:t>transition statements by inserting new states</a:t>
            </a:r>
            <a:endParaRPr lang="en-US" dirty="0"/>
          </a:p>
        </p:txBody>
      </p:sp>
      <p:pic>
        <p:nvPicPr>
          <p:cNvPr id="6" name="Content Placeholder 3" descr="Web 2.0 Flow Chart by tinydesigner on DeviantArt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8681" y="1881773"/>
            <a:ext cx="2289175" cy="228917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79473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868" y="1790901"/>
            <a:ext cx="7588171" cy="4351338"/>
          </a:xfrm>
        </p:spPr>
        <p:txBody>
          <a:bodyPr/>
          <a:lstStyle/>
          <a:p>
            <a:r>
              <a:rPr lang="en-US" dirty="0" smtClean="0"/>
              <a:t>P4::Evaluator</a:t>
            </a:r>
          </a:p>
          <a:p>
            <a:r>
              <a:rPr lang="en-US" dirty="0" smtClean="0"/>
              <a:t>Should be called after the front-end and mid-end</a:t>
            </a:r>
          </a:p>
          <a:p>
            <a:r>
              <a:rPr lang="en-US" dirty="0" smtClean="0"/>
              <a:t>Represents each program resource as a Block</a:t>
            </a:r>
          </a:p>
          <a:p>
            <a:r>
              <a:rPr lang="en-US" dirty="0" smtClean="0"/>
              <a:t>Blocks form a DAG</a:t>
            </a:r>
          </a:p>
          <a:p>
            <a:pPr lvl="1"/>
            <a:r>
              <a:rPr lang="en-US" dirty="0" smtClean="0"/>
              <a:t>children of a block are “allocated” within that block</a:t>
            </a:r>
          </a:p>
          <a:p>
            <a:r>
              <a:rPr lang="en-US" dirty="0" smtClean="0"/>
              <a:t>Each persistent resource has a block</a:t>
            </a:r>
          </a:p>
          <a:p>
            <a:pPr lvl="1"/>
            <a:r>
              <a:rPr lang="en-US" dirty="0" smtClean="0"/>
              <a:t>parser, control, packages, externs, tables</a:t>
            </a:r>
          </a:p>
          <a:p>
            <a:r>
              <a:rPr lang="en-US" dirty="0" smtClean="0"/>
              <a:t>Each block maps IR nodes to </a:t>
            </a:r>
            <a:r>
              <a:rPr lang="en-US" dirty="0" err="1" smtClean="0"/>
              <a:t>CompileTimeValue</a:t>
            </a:r>
            <a:r>
              <a:rPr lang="en-US" dirty="0" smtClean="0"/>
              <a:t> s</a:t>
            </a:r>
          </a:p>
          <a:p>
            <a:r>
              <a:rPr lang="en-US" dirty="0" smtClean="0"/>
              <a:t>A </a:t>
            </a:r>
            <a:r>
              <a:rPr lang="en-US" dirty="0" err="1" smtClean="0"/>
              <a:t>CompileTimeValue</a:t>
            </a:r>
            <a:r>
              <a:rPr lang="en-US" dirty="0" smtClean="0"/>
              <a:t> is a compile-time constant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951808" y="1226915"/>
            <a:ext cx="4109012" cy="482664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951808" y="1190756"/>
            <a:ext cx="1462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Package main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160370" y="1667537"/>
            <a:ext cx="3703681" cy="114589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197343" y="1674329"/>
            <a:ext cx="945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Parser p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160370" y="2950143"/>
            <a:ext cx="3703681" cy="1490367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185826" y="2943352"/>
            <a:ext cx="134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 pipe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160370" y="4621695"/>
            <a:ext cx="3707808" cy="114589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183886" y="4637224"/>
            <a:ext cx="1761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 deparser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306480" y="1756219"/>
            <a:ext cx="804249" cy="95211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Extern </a:t>
            </a:r>
          </a:p>
          <a:p>
            <a:pPr algn="ctr"/>
            <a:r>
              <a:rPr lang="en-US" dirty="0" err="1" smtClean="0"/>
              <a:t>ck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306697" y="4707133"/>
            <a:ext cx="804249" cy="95211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Extern </a:t>
            </a:r>
          </a:p>
          <a:p>
            <a:pPr algn="ctr"/>
            <a:r>
              <a:rPr lang="en-US" dirty="0" err="1" smtClean="0"/>
              <a:t>ck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629649" y="113530"/>
            <a:ext cx="2632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Block hierarchy </a:t>
            </a:r>
            <a:r>
              <a:rPr lang="en-US" smtClean="0"/>
              <a:t>for </a:t>
            </a:r>
            <a:br>
              <a:rPr lang="en-US" smtClean="0"/>
            </a:br>
            <a:r>
              <a:rPr lang="en-US" smtClean="0"/>
              <a:t>simple-switch-example.p4</a:t>
            </a: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235454" y="3544209"/>
            <a:ext cx="833961" cy="78864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  <a:br>
              <a:rPr lang="en-US" dirty="0" smtClean="0"/>
            </a:br>
            <a:r>
              <a:rPr lang="en-US" dirty="0" smtClean="0"/>
              <a:t>ipv4_match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142666" y="3544209"/>
            <a:ext cx="833961" cy="78864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  <a:br>
              <a:rPr lang="en-US" dirty="0" smtClean="0"/>
            </a:br>
            <a:r>
              <a:rPr lang="en-US" dirty="0" err="1" smtClean="0"/>
              <a:t>check_ttl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0057069" y="3554522"/>
            <a:ext cx="833961" cy="78864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  <a:br>
              <a:rPr lang="en-US" dirty="0" smtClean="0"/>
            </a:br>
            <a:r>
              <a:rPr lang="en-US" dirty="0" err="1" smtClean="0"/>
              <a:t>dmac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982135" y="3554522"/>
            <a:ext cx="833961" cy="78864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  <a:br>
              <a:rPr lang="en-US" dirty="0" smtClean="0"/>
            </a:br>
            <a:r>
              <a:rPr lang="en-US" dirty="0" err="1"/>
              <a:t>s</a:t>
            </a:r>
            <a:r>
              <a:rPr lang="en-US" dirty="0" err="1" smtClean="0"/>
              <a:t>mac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833862" y="759862"/>
            <a:ext cx="4358137" cy="5382378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825910" y="730904"/>
            <a:ext cx="1509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Toplevel</a:t>
            </a:r>
            <a:r>
              <a:rPr lang="en-US" dirty="0" smtClean="0"/>
              <a:t> block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237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P4</a:t>
            </a:r>
            <a:r>
              <a:rPr lang="en-US" baseline="-25000" dirty="0" smtClean="0"/>
              <a:t>16</a:t>
            </a:r>
            <a:r>
              <a:rPr lang="en-US" dirty="0" smtClean="0"/>
              <a:t> Compiler Mid-end Passes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Collection of passes that can be assembled by target compiler writers </a:t>
            </a:r>
            <a:br>
              <a:rPr lang="en-US" dirty="0" smtClean="0"/>
            </a:br>
            <a:r>
              <a:rPr lang="en-US" dirty="0" smtClean="0"/>
              <a:t>into a custom architecture-specific mid-end</a:t>
            </a:r>
            <a:endParaRPr lang="en-US" dirty="0"/>
          </a:p>
        </p:txBody>
      </p:sp>
      <p:pic>
        <p:nvPicPr>
          <p:cNvPr id="5" name="Picture 4" descr="Description Route 66 Midpoint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2509" y="917199"/>
            <a:ext cx="2284941" cy="171370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3367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Mid-end: </a:t>
            </a:r>
            <a:r>
              <a:rPr lang="en-US" dirty="0" err="1" smtClean="0"/>
              <a:t>RemoveReturns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290721"/>
          </a:xfrm>
        </p:spPr>
        <p:txBody>
          <a:bodyPr>
            <a:noAutofit/>
          </a:bodyPr>
          <a:lstStyle/>
          <a:p>
            <a:r>
              <a:rPr lang="en-US" dirty="0" smtClean="0"/>
              <a:t>Converts return statements into control-flow</a:t>
            </a:r>
          </a:p>
          <a:p>
            <a:r>
              <a:rPr lang="en-US" dirty="0" smtClean="0"/>
              <a:t>Both in actions and control blocks</a:t>
            </a:r>
            <a:endParaRPr lang="en-US" dirty="0"/>
          </a:p>
        </p:txBody>
      </p:sp>
      <p:pic>
        <p:nvPicPr>
          <p:cNvPr id="6" name="Picture 5" descr="Resignación (no hay vuelta en U) | Mobtomas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4783" y="791780"/>
            <a:ext cx="1478440" cy="1434731"/>
          </a:xfrm>
          <a:prstGeom prst="rect">
            <a:avLst/>
          </a:prstGeom>
        </p:spPr>
      </p:pic>
      <p:sp>
        <p:nvSpPr>
          <p:cNvPr id="7" name="Title 3"/>
          <p:cNvSpPr txBox="1">
            <a:spLocks/>
          </p:cNvSpPr>
          <p:nvPr/>
        </p:nvSpPr>
        <p:spPr>
          <a:xfrm>
            <a:off x="838200" y="31163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Mid-end: </a:t>
            </a:r>
            <a:r>
              <a:rPr lang="en-US" dirty="0" err="1" smtClean="0"/>
              <a:t>RemoveExits</a:t>
            </a:r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838200" y="4576845"/>
            <a:ext cx="10515600" cy="12624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Converts exit statements into control-flow</a:t>
            </a:r>
          </a:p>
          <a:p>
            <a:r>
              <a:rPr lang="en-US" dirty="0" smtClean="0"/>
              <a:t>Inter-procedural: an exit in an action causes the whole control to terminate</a:t>
            </a:r>
            <a:endParaRPr lang="en-US" dirty="0"/>
          </a:p>
        </p:txBody>
      </p:sp>
      <p:pic>
        <p:nvPicPr>
          <p:cNvPr id="9" name="Picture 8" descr="Download Small PNG Medium PNG Large PNG SVG Edit Clipart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0919" y="3564948"/>
            <a:ext cx="1006168" cy="125771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477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Mid-end: Inline, </a:t>
            </a:r>
            <a:r>
              <a:rPr lang="en-US" dirty="0" err="1" smtClean="0"/>
              <a:t>InlineActions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1" y="1825625"/>
            <a:ext cx="11221452" cy="4830008"/>
          </a:xfrm>
        </p:spPr>
        <p:txBody>
          <a:bodyPr>
            <a:normAutofit/>
          </a:bodyPr>
          <a:lstStyle/>
          <a:p>
            <a:r>
              <a:rPr lang="en-US" dirty="0" smtClean="0"/>
              <a:t>Inline calls to controls from other controls</a:t>
            </a:r>
          </a:p>
          <a:p>
            <a:r>
              <a:rPr lang="en-US" dirty="0" smtClean="0"/>
              <a:t>Inline calls to parsers from other parsers</a:t>
            </a:r>
          </a:p>
          <a:p>
            <a:r>
              <a:rPr lang="en-US" dirty="0" smtClean="0"/>
              <a:t>Inline calls to actions from other actions</a:t>
            </a:r>
          </a:p>
          <a:p>
            <a:r>
              <a:rPr lang="en-US" dirty="0" smtClean="0"/>
              <a:t>Inlining requires substituting types, and constructor and call parameters</a:t>
            </a:r>
          </a:p>
          <a:p>
            <a:r>
              <a:rPr lang="en-US" dirty="0" smtClean="0"/>
              <a:t>Inlining is done bottom-up in the call-graph, starting from leaves</a:t>
            </a:r>
          </a:p>
          <a:p>
            <a:r>
              <a:rPr lang="en-US" dirty="0" smtClean="0"/>
              <a:t>Inlining must create new hierarchical names for control-plane visible objects (tables, actions)</a:t>
            </a:r>
          </a:p>
          <a:p>
            <a:r>
              <a:rPr lang="en-US" dirty="0" smtClean="0"/>
              <a:t>One of the most complicated passes in the whole compiler</a:t>
            </a:r>
          </a:p>
        </p:txBody>
      </p:sp>
      <p:pic>
        <p:nvPicPr>
          <p:cNvPr id="6" name="Content Placeholder 3" descr="File:Inline skate.png - Wiki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2593" y="216418"/>
            <a:ext cx="1474270" cy="147427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84380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Mid-end: </a:t>
            </a:r>
            <a:r>
              <a:rPr lang="en-US" dirty="0" err="1" smtClean="0"/>
              <a:t>LocalizeAllActions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77996"/>
          </a:xfrm>
        </p:spPr>
        <p:txBody>
          <a:bodyPr/>
          <a:lstStyle/>
          <a:p>
            <a:r>
              <a:rPr lang="en-US" dirty="0" smtClean="0"/>
              <a:t>Create one action clone for each table using it</a:t>
            </a:r>
          </a:p>
          <a:p>
            <a:r>
              <a:rPr lang="en-US" dirty="0" smtClean="0"/>
              <a:t>This way actions in different tables can be optimized separately</a:t>
            </a:r>
            <a:endParaRPr lang="en-US" dirty="0"/>
          </a:p>
        </p:txBody>
      </p:sp>
      <p:pic>
        <p:nvPicPr>
          <p:cNvPr id="6" name="Content Placeholder 3" descr="Clapperboard Movie Cinema Action - vector Clip Art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0988" y="395455"/>
            <a:ext cx="1572127" cy="1703138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35697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Mid-end: </a:t>
            </a:r>
            <a:r>
              <a:rPr lang="en-US" dirty="0" err="1" smtClean="0"/>
              <a:t>UniqueParameters</a:t>
            </a:r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838200" y="4817478"/>
            <a:ext cx="10515600" cy="1077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Give unique names to action parameters</a:t>
            </a:r>
          </a:p>
          <a:p>
            <a:r>
              <a:rPr lang="en-US" dirty="0" smtClean="0"/>
              <a:t>In preparation for parameter removal</a:t>
            </a:r>
            <a:endParaRPr lang="en-US" dirty="0"/>
          </a:p>
        </p:txBody>
      </p:sp>
      <p:pic>
        <p:nvPicPr>
          <p:cNvPr id="3" name="Picture 2" descr="Being-&lt;strong&gt;Single&lt;/strong&gt; – SeekeRohan – RohanRathore.co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983" y="4009752"/>
            <a:ext cx="2392136" cy="134557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991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ile:Llave bronce.jpg - Wikipedia, the free encyclopedia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3374" y="4042611"/>
            <a:ext cx="1493827" cy="1991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Mid-end: </a:t>
            </a:r>
            <a:r>
              <a:rPr lang="en-US" dirty="0" err="1" smtClean="0"/>
              <a:t>RemoveActionParameters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50186"/>
          </a:xfrm>
        </p:spPr>
        <p:txBody>
          <a:bodyPr>
            <a:normAutofit/>
          </a:bodyPr>
          <a:lstStyle/>
          <a:p>
            <a:r>
              <a:rPr lang="en-US" dirty="0" smtClean="0"/>
              <a:t>After this pass actions only have control-plane parameters</a:t>
            </a:r>
          </a:p>
          <a:p>
            <a:r>
              <a:rPr lang="en-US" dirty="0" smtClean="0"/>
              <a:t>The parameters are replaced by variables in the enclosing control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2366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Mid-end: </a:t>
            </a:r>
            <a:r>
              <a:rPr lang="en-US" dirty="0" err="1" smtClean="0"/>
              <a:t>SimplifyKey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4697162"/>
            <a:ext cx="10515600" cy="1599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Uses a user-supplied policy to decide whether the expression for computing a table key is too complex</a:t>
            </a:r>
          </a:p>
          <a:p>
            <a:r>
              <a:rPr lang="en-US" dirty="0" smtClean="0"/>
              <a:t>The key computation can be turned into additional statements</a:t>
            </a:r>
            <a:endParaRPr lang="en-US" dirty="0"/>
          </a:p>
        </p:txBody>
      </p:sp>
      <p:pic>
        <p:nvPicPr>
          <p:cNvPr id="8" name="Picture 7" descr="Original file ‎ (SVG file, nominally 64 × 64 pixels, file size: 216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998" y="424515"/>
            <a:ext cx="1976203" cy="197620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642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Mid-end: </a:t>
            </a:r>
            <a:r>
              <a:rPr lang="en-US" dirty="0" err="1" smtClean="0"/>
              <a:t>SimplifySelect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399295" cy="1069975"/>
          </a:xfrm>
        </p:spPr>
        <p:txBody>
          <a:bodyPr/>
          <a:lstStyle/>
          <a:p>
            <a:r>
              <a:rPr lang="en-US" dirty="0" smtClean="0"/>
              <a:t>If required checks that all select statement labels are constant</a:t>
            </a:r>
          </a:p>
          <a:p>
            <a:r>
              <a:rPr lang="en-US" dirty="0" smtClean="0"/>
              <a:t>Removes provably unreachable select labels</a:t>
            </a:r>
            <a:endParaRPr lang="en-US" dirty="0"/>
          </a:p>
        </p:txBody>
      </p:sp>
      <p:pic>
        <p:nvPicPr>
          <p:cNvPr id="4" name="Picture 3" descr="shiny simple diamond - vector Clip Art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1411" y="1314019"/>
            <a:ext cx="1182632" cy="118263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3248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Mid-end: </a:t>
            </a:r>
            <a:r>
              <a:rPr lang="en-US" dirty="0" err="1" smtClean="0"/>
              <a:t>CompileTimeOperations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4785393"/>
            <a:ext cx="10399295" cy="1069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Makes sure that all compile-time only operations have been removed (e.g., division, modulo)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2506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&lt;strong&gt;Balloon&lt;/strong&gt; Pink Clipart Free Stock Photo - Public Domain Picture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182" y="149394"/>
            <a:ext cx="2045033" cy="30825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Mid-end: </a:t>
            </a:r>
            <a:r>
              <a:rPr lang="en-US" dirty="0" err="1" smtClean="0"/>
              <a:t>ExpandEmit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4308"/>
            <a:ext cx="10515600" cy="1097457"/>
          </a:xfrm>
        </p:spPr>
        <p:txBody>
          <a:bodyPr/>
          <a:lstStyle/>
          <a:p>
            <a:r>
              <a:rPr lang="en-US" dirty="0" smtClean="0"/>
              <a:t>Converts calls to </a:t>
            </a:r>
            <a:r>
              <a:rPr lang="en-US" dirty="0" err="1" smtClean="0"/>
              <a:t>packet_out.emit</a:t>
            </a:r>
            <a:r>
              <a:rPr lang="en-US" dirty="0" smtClean="0"/>
              <a:t> with arguments that are structures and arrays into multiple calls, one for each field/element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5691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Mid-end: </a:t>
            </a:r>
            <a:r>
              <a:rPr lang="en-US" dirty="0" err="1" smtClean="0"/>
              <a:t>ExpandLookahead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3666657"/>
            <a:ext cx="10515600" cy="30639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S {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bit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&lt;32&gt; f;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bit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&lt;32&gt; g; }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p.lookahead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&lt;S&gt;()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is converted to: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bit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&lt;64&gt;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p.lookahead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&lt;bit&lt;64&gt;&gt;();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x = {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[63,32],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[31,0] };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 descr="Four-ways anime style little magician. &lt;strong&gt;Eyes&lt;/strong&gt; inspired in those ones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778" y="3624330"/>
            <a:ext cx="2308229" cy="141021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46894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Mid-End: </a:t>
            </a:r>
            <a:r>
              <a:rPr lang="en-US" dirty="0" err="1" smtClean="0"/>
              <a:t>EliminateTuples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err="1" smtClean="0"/>
              <a:t>CopyStructures</a:t>
            </a:r>
            <a:r>
              <a:rPr lang="en-US" dirty="0" smtClean="0"/>
              <a:t>, </a:t>
            </a:r>
            <a:r>
              <a:rPr lang="en-US" dirty="0" err="1" smtClean="0"/>
              <a:t>NestedStructs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Convert tuple&lt;&gt; types to structures</a:t>
            </a:r>
          </a:p>
          <a:p>
            <a:r>
              <a:rPr lang="en-US" dirty="0" smtClean="0"/>
              <a:t>Convert structure assignments to assignments between the structure fields (including structure initializers)</a:t>
            </a:r>
          </a:p>
          <a:p>
            <a:r>
              <a:rPr lang="en-US" dirty="0" smtClean="0"/>
              <a:t>Convert deeply nested structure types to simply-nested structures</a:t>
            </a:r>
          </a:p>
          <a:p>
            <a:r>
              <a:rPr lang="en-US" dirty="0" smtClean="0"/>
              <a:t>In the end structures can only contain scalars, headers or stacks</a:t>
            </a:r>
            <a:endParaRPr lang="en-US" dirty="0"/>
          </a:p>
        </p:txBody>
      </p:sp>
      <p:pic>
        <p:nvPicPr>
          <p:cNvPr id="6" name="Content Placeholder 3" descr="The IPKat: Strictly for the birds?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8800" y="285292"/>
            <a:ext cx="1834641" cy="154033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817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45" y="215009"/>
            <a:ext cx="10515600" cy="701178"/>
          </a:xfrm>
        </p:spPr>
        <p:txBody>
          <a:bodyPr/>
          <a:lstStyle/>
          <a:p>
            <a:r>
              <a:rPr lang="en-US" dirty="0" smtClean="0"/>
              <a:t>Structure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58030" y="2965839"/>
            <a:ext cx="1495031" cy="19450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Mid-end</a:t>
            </a:r>
          </a:p>
        </p:txBody>
      </p:sp>
      <p:sp>
        <p:nvSpPr>
          <p:cNvPr id="6" name="Rectangle 5"/>
          <p:cNvSpPr/>
          <p:nvPr/>
        </p:nvSpPr>
        <p:spPr>
          <a:xfrm>
            <a:off x="2705553" y="2965839"/>
            <a:ext cx="1495031" cy="19450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Front-end</a:t>
            </a:r>
          </a:p>
        </p:txBody>
      </p:sp>
      <p:sp>
        <p:nvSpPr>
          <p:cNvPr id="7" name="Rectangle 6"/>
          <p:cNvSpPr/>
          <p:nvPr/>
        </p:nvSpPr>
        <p:spPr>
          <a:xfrm>
            <a:off x="7978352" y="2965839"/>
            <a:ext cx="1495031" cy="19450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Back-end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59509" y="3729595"/>
            <a:ext cx="552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8681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IR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11410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IR</a:t>
            </a:r>
            <a:endParaRPr lang="en-US" sz="2800" dirty="0"/>
          </a:p>
        </p:txBody>
      </p:sp>
      <p:sp>
        <p:nvSpPr>
          <p:cNvPr id="11" name="Right Arrow 10"/>
          <p:cNvSpPr/>
          <p:nvPr/>
        </p:nvSpPr>
        <p:spPr>
          <a:xfrm>
            <a:off x="253676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ight Arrow 11"/>
          <p:cNvSpPr/>
          <p:nvPr/>
        </p:nvSpPr>
        <p:spPr>
          <a:xfrm>
            <a:off x="421411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ight Arrow 12"/>
          <p:cNvSpPr/>
          <p:nvPr/>
        </p:nvSpPr>
        <p:spPr>
          <a:xfrm>
            <a:off x="5181192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ight Arrow 13"/>
          <p:cNvSpPr/>
          <p:nvPr/>
        </p:nvSpPr>
        <p:spPr>
          <a:xfrm>
            <a:off x="6853061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ight Arrow 14"/>
          <p:cNvSpPr/>
          <p:nvPr/>
        </p:nvSpPr>
        <p:spPr>
          <a:xfrm>
            <a:off x="780299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4" name="Rounded Rectangle 23"/>
          <p:cNvSpPr/>
          <p:nvPr/>
        </p:nvSpPr>
        <p:spPr>
          <a:xfrm>
            <a:off x="2705552" y="2645229"/>
            <a:ext cx="2331811" cy="2661557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224894" y="5442730"/>
            <a:ext cx="15776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libFrontEnd.a</a:t>
            </a:r>
            <a:endParaRPr lang="en-US" sz="2000" dirty="0"/>
          </a:p>
        </p:txBody>
      </p:sp>
      <p:sp>
        <p:nvSpPr>
          <p:cNvPr id="26" name="Rounded Rectangle 25"/>
          <p:cNvSpPr/>
          <p:nvPr/>
        </p:nvSpPr>
        <p:spPr>
          <a:xfrm>
            <a:off x="5083895" y="2660426"/>
            <a:ext cx="4770398" cy="2661557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359628" y="5086661"/>
            <a:ext cx="2218931" cy="54392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main()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453068" y="2110790"/>
            <a:ext cx="836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Fixed</a:t>
            </a:r>
            <a:endParaRPr lang="en-US" sz="2400" dirty="0"/>
          </a:p>
        </p:txBody>
      </p:sp>
      <p:sp>
        <p:nvSpPr>
          <p:cNvPr id="23" name="Right Arrow 22"/>
          <p:cNvSpPr/>
          <p:nvPr/>
        </p:nvSpPr>
        <p:spPr>
          <a:xfrm>
            <a:off x="2648981" y="6194923"/>
            <a:ext cx="4524905" cy="521368"/>
          </a:xfrm>
          <a:prstGeom prst="righ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2736986" y="6256477"/>
            <a:ext cx="420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Simplify IR eliminating constructs gradually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892843" y="1076492"/>
            <a:ext cx="1796716" cy="696161"/>
          </a:xfrm>
          <a:prstGeom prst="rect">
            <a:avLst/>
          </a:prstGeom>
          <a:noFill/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932747" y="1107311"/>
            <a:ext cx="127085" cy="642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085147" y="1107312"/>
            <a:ext cx="127085" cy="6425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252137" y="1107311"/>
            <a:ext cx="127085" cy="64251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404537" y="1107312"/>
            <a:ext cx="127085" cy="6425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571527" y="1107311"/>
            <a:ext cx="127085" cy="6425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723927" y="1107312"/>
            <a:ext cx="127085" cy="6425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890917" y="1107311"/>
            <a:ext cx="127085" cy="642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043317" y="1107312"/>
            <a:ext cx="127085" cy="6425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210307" y="1107311"/>
            <a:ext cx="127085" cy="64251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362707" y="1107312"/>
            <a:ext cx="127085" cy="6425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529697" y="1107311"/>
            <a:ext cx="127085" cy="6425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5635069" y="3015854"/>
            <a:ext cx="127085" cy="6425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860235" y="3015854"/>
            <a:ext cx="127085" cy="6425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130936" y="3015854"/>
            <a:ext cx="127085" cy="6425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144871" y="609588"/>
            <a:ext cx="3412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Library of pre-built passes</a:t>
            </a:r>
            <a:endParaRPr lang="en-US" sz="2400" dirty="0"/>
          </a:p>
        </p:txBody>
      </p:sp>
      <p:cxnSp>
        <p:nvCxnSpPr>
          <p:cNvPr id="47" name="Straight Arrow Connector 46"/>
          <p:cNvCxnSpPr>
            <a:stCxn id="33" idx="2"/>
            <a:endCxn id="42" idx="0"/>
          </p:cNvCxnSpPr>
          <p:nvPr/>
        </p:nvCxnSpPr>
        <p:spPr>
          <a:xfrm>
            <a:off x="5468080" y="1749830"/>
            <a:ext cx="230532" cy="126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43" idx="0"/>
          </p:cNvCxnSpPr>
          <p:nvPr/>
        </p:nvCxnSpPr>
        <p:spPr>
          <a:xfrm>
            <a:off x="5659611" y="1763311"/>
            <a:ext cx="264167" cy="12525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7" idx="2"/>
            <a:endCxn id="46" idx="0"/>
          </p:cNvCxnSpPr>
          <p:nvPr/>
        </p:nvCxnSpPr>
        <p:spPr>
          <a:xfrm>
            <a:off x="6106860" y="1749830"/>
            <a:ext cx="87619" cy="126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097629" y="2121186"/>
            <a:ext cx="2040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Mix and match</a:t>
            </a:r>
            <a:endParaRPr lang="en-US" sz="2400" dirty="0"/>
          </a:p>
        </p:txBody>
      </p:sp>
      <p:sp>
        <p:nvSpPr>
          <p:cNvPr id="55" name="TextBox 54"/>
          <p:cNvSpPr txBox="1"/>
          <p:nvPr/>
        </p:nvSpPr>
        <p:spPr>
          <a:xfrm>
            <a:off x="8239408" y="2115348"/>
            <a:ext cx="1133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Custom</a:t>
            </a:r>
            <a:endParaRPr lang="en-US" sz="2400" dirty="0"/>
          </a:p>
        </p:txBody>
      </p:sp>
      <p:sp>
        <p:nvSpPr>
          <p:cNvPr id="58" name="Rectangle 57"/>
          <p:cNvSpPr/>
          <p:nvPr/>
        </p:nvSpPr>
        <p:spPr>
          <a:xfrm>
            <a:off x="2998581" y="3087077"/>
            <a:ext cx="127085" cy="6425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3165571" y="3087076"/>
            <a:ext cx="127085" cy="6425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3317971" y="3087077"/>
            <a:ext cx="127085" cy="6425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3484961" y="3087076"/>
            <a:ext cx="127085" cy="642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637361" y="3087077"/>
            <a:ext cx="127085" cy="6425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3804351" y="3087076"/>
            <a:ext cx="127085" cy="64251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4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MidEnd</a:t>
            </a:r>
            <a:r>
              <a:rPr lang="en-US" dirty="0" smtClean="0"/>
              <a:t>: </a:t>
            </a:r>
            <a:r>
              <a:rPr lang="en-US" dirty="0" err="1" smtClean="0"/>
              <a:t>NoMatch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Handles select expressions that do not have a default label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state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 {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transition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(e) { ... } }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Is converted into: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state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 {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transition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(e) { ...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noMatch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}}</a:t>
            </a:r>
          </a:p>
          <a:p>
            <a:pPr marL="0" indent="0">
              <a:buNone/>
            </a:pP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state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noMatch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verify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.NoMatch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transition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reject; }</a:t>
            </a:r>
          </a:p>
          <a:p>
            <a:endParaRPr lang="en-US" dirty="0"/>
          </a:p>
        </p:txBody>
      </p:sp>
      <p:pic>
        <p:nvPicPr>
          <p:cNvPr id="5" name="Picture 4" descr="... &lt;strong&gt;Match&lt;/strong&gt; (&lt;strong&gt;burned&lt;/strong&gt;) by algotruneman - Wooden &lt;strong&gt;match&lt;/strong&gt; not completely &lt;strong&gt;burned&lt;/strong&gt;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372" y="1027907"/>
            <a:ext cx="4261628" cy="300444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9284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MidEnd</a:t>
            </a:r>
            <a:r>
              <a:rPr lang="en-US" dirty="0" smtClean="0"/>
              <a:t>: </a:t>
            </a:r>
            <a:r>
              <a:rPr lang="en-US" dirty="0" err="1" smtClean="0"/>
              <a:t>MoveConstructors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4026"/>
            <a:ext cx="10515600" cy="508268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>
                <a:cs typeface="Consolas" panose="020B0609020204030204" pitchFamily="49" charset="0"/>
              </a:rPr>
              <a:t>Converts some constructor invocations into instance declarations.</a:t>
            </a:r>
          </a:p>
          <a:p>
            <a:pPr marL="0" indent="0">
              <a:buNone/>
            </a:pP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{ ... }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control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c()(T t) { 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 ... }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control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d()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c(T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())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cinst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 ...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}}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 smtClean="0"/>
              <a:t>is </a:t>
            </a:r>
            <a:r>
              <a:rPr lang="en-US" dirty="0"/>
              <a:t>converted </a:t>
            </a:r>
            <a:r>
              <a:rPr lang="en-US" dirty="0" smtClean="0"/>
              <a:t>to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...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control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c()(T t) { 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 ... }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control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d()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c(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cinst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 ...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}}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 descr="&lt;strong&gt;Construction&lt;/strong&gt; Ahead sign is self explanatory, warning you there is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319259"/>
            <a:ext cx="3048000" cy="302895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4382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Mid-end: </a:t>
            </a:r>
            <a:r>
              <a:rPr lang="en-US" dirty="0" err="1" smtClean="0"/>
              <a:t>ConvertEnums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90291"/>
          </a:xfrm>
        </p:spPr>
        <p:txBody>
          <a:bodyPr/>
          <a:lstStyle/>
          <a:p>
            <a:r>
              <a:rPr lang="en-US" dirty="0" smtClean="0"/>
              <a:t>Use a user-supplied policy to convert </a:t>
            </a:r>
            <a:r>
              <a:rPr lang="en-US" dirty="0" err="1" smtClean="0"/>
              <a:t>enum</a:t>
            </a:r>
            <a:r>
              <a:rPr lang="en-US" dirty="0" smtClean="0"/>
              <a:t> types to bit&lt;&gt; types</a:t>
            </a:r>
          </a:p>
          <a:p>
            <a:r>
              <a:rPr lang="en-US" dirty="0" smtClean="0"/>
              <a:t>Does not convert </a:t>
            </a:r>
            <a:r>
              <a:rPr lang="en-US" dirty="0" err="1" smtClean="0"/>
              <a:t>enums</a:t>
            </a:r>
            <a:r>
              <a:rPr lang="en-US" dirty="0" smtClean="0"/>
              <a:t> that are part of the architecture specification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2847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Mid-end: </a:t>
            </a:r>
            <a:r>
              <a:rPr lang="en-US" dirty="0" err="1" smtClean="0"/>
              <a:t>LocalCopyPropagation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4745288"/>
            <a:ext cx="10515600" cy="1190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Removes some temporary variables</a:t>
            </a:r>
            <a:endParaRPr lang="en-US" dirty="0"/>
          </a:p>
        </p:txBody>
      </p:sp>
      <p:pic>
        <p:nvPicPr>
          <p:cNvPr id="6" name="Picture 5" descr="Counting Sheep X3 by Annemar on DeviantArt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1092" y="499144"/>
            <a:ext cx="1567543" cy="120439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1434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Mid-end: </a:t>
            </a:r>
            <a:r>
              <a:rPr lang="en-US" dirty="0" err="1" smtClean="0"/>
              <a:t>ValidateTableProperties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05807"/>
          </a:xfrm>
        </p:spPr>
        <p:txBody>
          <a:bodyPr/>
          <a:lstStyle/>
          <a:p>
            <a:r>
              <a:rPr lang="en-US" dirty="0" smtClean="0"/>
              <a:t>Uses a user-supplied policy to checks that that there </a:t>
            </a:r>
            <a:br>
              <a:rPr lang="en-US" dirty="0" smtClean="0"/>
            </a:br>
            <a:r>
              <a:rPr lang="en-US" dirty="0" smtClean="0"/>
              <a:t>are no unknown table properties</a:t>
            </a:r>
            <a:endParaRPr lang="en-US" dirty="0"/>
          </a:p>
        </p:txBody>
      </p:sp>
      <p:pic>
        <p:nvPicPr>
          <p:cNvPr id="7" name="Picture 6" descr="... ’ Freakout, ‘Reformers’ Will Eviscerate Private Property Rights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7661" y="952527"/>
            <a:ext cx="1432761" cy="143276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38200" y="32206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Mid-end: </a:t>
            </a:r>
            <a:r>
              <a:rPr lang="en-US" dirty="0" err="1" smtClean="0"/>
              <a:t>ParserLoopUnrolling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4681120"/>
            <a:ext cx="10515600" cy="1569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Attempts to remove cycles from parser graph</a:t>
            </a:r>
          </a:p>
          <a:p>
            <a:r>
              <a:rPr lang="en-US" dirty="0" smtClean="0"/>
              <a:t>Based on a symbolic evaluation of the P4 program</a:t>
            </a:r>
          </a:p>
          <a:p>
            <a:r>
              <a:rPr lang="en-US" dirty="0" smtClean="0"/>
              <a:t>[Not yet complete]</a:t>
            </a:r>
            <a:endParaRPr lang="en-US" dirty="0"/>
          </a:p>
        </p:txBody>
      </p:sp>
      <p:pic>
        <p:nvPicPr>
          <p:cNvPr id="4" name="Picture 3" descr="File:&lt;strong&gt;Coil&lt;/strong&gt; (&lt;strong&gt;rope&lt;/strong&gt;) (PSF).jpg - Wikimedia Common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112" y="3595207"/>
            <a:ext cx="1694688" cy="190195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48794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Mid-end: </a:t>
            </a:r>
            <a:r>
              <a:rPr lang="en-US" dirty="0" err="1" smtClean="0"/>
              <a:t>SynthesizeActions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26122"/>
          </a:xfrm>
        </p:spPr>
        <p:txBody>
          <a:bodyPr/>
          <a:lstStyle/>
          <a:p>
            <a:r>
              <a:rPr lang="en-US" dirty="0" smtClean="0"/>
              <a:t>Convert assignment statements in control blocks into actions and action invocations</a:t>
            </a:r>
            <a:endParaRPr lang="en-US" dirty="0"/>
          </a:p>
        </p:txBody>
      </p:sp>
      <p:pic>
        <p:nvPicPr>
          <p:cNvPr id="4" name="Picture 3" descr="09/01/2011 - 10/01/2011 | BERITA SATU MEDIA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1969" y="365125"/>
            <a:ext cx="1922438" cy="132648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1178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Mid-end: </a:t>
            </a:r>
            <a:r>
              <a:rPr lang="en-US" dirty="0" err="1" smtClean="0"/>
              <a:t>MoveActionsToTables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4578349"/>
            <a:ext cx="10515600" cy="112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Move all actions that are invoked directly into private tables that have only a default action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1088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MidEnd</a:t>
            </a:r>
            <a:r>
              <a:rPr lang="en-US" dirty="0" smtClean="0"/>
              <a:t>: Predication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For targets that do not support conditionals in actions, it converts if statements in actions into ?: statements</a:t>
            </a:r>
          </a:p>
          <a:p>
            <a:r>
              <a:rPr lang="en-US" dirty="0" smtClean="0"/>
              <a:t>May not always be possible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 = f(b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cs typeface="Consolas" panose="020B0609020204030204" pitchFamily="49" charset="0"/>
              </a:rPr>
              <a:t>Is converted to:</a:t>
            </a:r>
          </a:p>
          <a:p>
            <a:pPr marL="0" indent="0">
              <a:buNone/>
            </a:pPr>
            <a:endParaRPr lang="en-US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a = e ?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(b) : a;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  <p:pic>
        <p:nvPicPr>
          <p:cNvPr id="4" name="Picture 3" descr="The Future of ELearning in 2015 | e-Learning Bookmarking Service - e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076" y="3211876"/>
            <a:ext cx="2857500" cy="21431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04573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MidEnd</a:t>
            </a:r>
            <a:r>
              <a:rPr lang="en-US" dirty="0" smtClean="0"/>
              <a:t>: </a:t>
            </a:r>
            <a:r>
              <a:rPr lang="en-US" dirty="0" err="1" smtClean="0"/>
              <a:t>RemoveLeftSlices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Removes slice operations [</a:t>
            </a:r>
            <a:r>
              <a:rPr lang="en-US" dirty="0" err="1" smtClean="0"/>
              <a:t>m,l</a:t>
            </a:r>
            <a:r>
              <a:rPr lang="en-US" dirty="0" smtClean="0"/>
              <a:t>] on the left-hand side of an assignment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a[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m:l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 = 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Is converted to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a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(a &amp; ~mask) | (((cast)e &lt;&lt; l) &amp; mask);</a:t>
            </a:r>
          </a:p>
        </p:txBody>
      </p:sp>
      <p:pic>
        <p:nvPicPr>
          <p:cNvPr id="4" name="Picture 3" descr="Publicado por maeve 1 comment: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063" y="2490710"/>
            <a:ext cx="3233738" cy="214568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0965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MidEnd</a:t>
            </a:r>
            <a:r>
              <a:rPr lang="en-US" dirty="0" smtClean="0"/>
              <a:t>: </a:t>
            </a:r>
            <a:r>
              <a:rPr lang="en-US" dirty="0" err="1" smtClean="0"/>
              <a:t>RemoveSelectBooleans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2309"/>
          </a:xfrm>
        </p:spPr>
        <p:txBody>
          <a:bodyPr/>
          <a:lstStyle/>
          <a:p>
            <a:r>
              <a:rPr lang="en-US" dirty="0" smtClean="0"/>
              <a:t>On targets that do not support Boolean values, this pass can be used to convert all Boolean values that appear in select expressions and labels into bit&lt;1&gt; values</a:t>
            </a:r>
            <a:endParaRPr lang="en-US" dirty="0"/>
          </a:p>
        </p:txBody>
      </p:sp>
      <p:pic>
        <p:nvPicPr>
          <p:cNvPr id="4" name="Picture 3" descr="... 1880/Sketch of George &lt;strong&gt;Boole&lt;/strong&gt; - Wikisource, the free online librar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710" y="138532"/>
            <a:ext cx="1570637" cy="177874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1054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MidEnd</a:t>
            </a:r>
            <a:r>
              <a:rPr lang="en-US" dirty="0" smtClean="0"/>
              <a:t>: </a:t>
            </a:r>
            <a:r>
              <a:rPr lang="en-US" dirty="0" err="1" smtClean="0"/>
              <a:t>SimplifySelectCases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4565961"/>
            <a:ext cx="10515600" cy="1654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If </a:t>
            </a:r>
            <a:r>
              <a:rPr lang="en-US" dirty="0"/>
              <a:t>there is just one case label, the select statement is eliminated.</a:t>
            </a:r>
          </a:p>
          <a:p>
            <a:r>
              <a:rPr lang="en-US" dirty="0" smtClean="0"/>
              <a:t>If </a:t>
            </a:r>
            <a:r>
              <a:rPr lang="en-US" dirty="0"/>
              <a:t>a case label appears after the default label, the case </a:t>
            </a:r>
            <a:r>
              <a:rPr lang="en-US" dirty="0" smtClean="0"/>
              <a:t>is </a:t>
            </a:r>
            <a:r>
              <a:rPr lang="en-US" dirty="0"/>
              <a:t>unreachable and therefore eliminated.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3072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MidEnd</a:t>
            </a:r>
            <a:r>
              <a:rPr lang="en-US" dirty="0" smtClean="0"/>
              <a:t>: </a:t>
            </a:r>
            <a:r>
              <a:rPr lang="en-US" dirty="0" err="1" smtClean="0"/>
              <a:t>SimplifySelectList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9968"/>
          </a:xfrm>
        </p:spPr>
        <p:txBody>
          <a:bodyPr>
            <a:normAutofit/>
          </a:bodyPr>
          <a:lstStyle/>
          <a:p>
            <a:r>
              <a:rPr lang="en-US" dirty="0" smtClean="0">
                <a:cs typeface="Consolas" panose="020B0609020204030204" pitchFamily="49" charset="0"/>
              </a:rPr>
              <a:t>Remove nested types from select expressions</a:t>
            </a:r>
          </a:p>
          <a:p>
            <a:pPr marL="0" indent="0">
              <a:buNone/>
            </a:pP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transition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(a, b, {c, d})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accept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(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0, 0,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 accept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(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0, 0, {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}): accept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Is </a:t>
            </a:r>
            <a:r>
              <a:rPr lang="en-US" dirty="0"/>
              <a:t>converted </a:t>
            </a:r>
            <a:r>
              <a:rPr lang="en-US" dirty="0" smtClean="0"/>
              <a:t>to:</a:t>
            </a:r>
            <a:endParaRPr lang="en-US" dirty="0"/>
          </a:p>
          <a:p>
            <a:pPr marL="0" indent="0">
              <a:buNone/>
            </a:pP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transition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(a, b, c, d)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accept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(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0, 0,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 accept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(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0, 0,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accept; }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  <p:pic>
        <p:nvPicPr>
          <p:cNvPr id="4" name="Picture 3" descr="jueves, 12 de febrero de 20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754062"/>
            <a:ext cx="2133600" cy="21431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4053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MidEnd</a:t>
            </a:r>
            <a:r>
              <a:rPr lang="en-US" dirty="0" smtClean="0"/>
              <a:t>: </a:t>
            </a:r>
            <a:r>
              <a:rPr lang="en-US" dirty="0" err="1" smtClean="0"/>
              <a:t>TableHit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Some architectures can only evaluate </a:t>
            </a:r>
            <a:r>
              <a:rPr lang="en-US" dirty="0" err="1" smtClean="0"/>
              <a:t>table.apply</a:t>
            </a:r>
            <a:r>
              <a:rPr lang="en-US" dirty="0" smtClean="0"/>
              <a:t>().hit expressions inside conditionals</a:t>
            </a:r>
          </a:p>
          <a:p>
            <a:pPr marL="0" indent="0">
              <a:buNone/>
            </a:pP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t.apply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().hit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Is converted into: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t.apply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().hit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true;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false;</a:t>
            </a:r>
          </a:p>
          <a:p>
            <a:endParaRPr lang="en-US" dirty="0"/>
          </a:p>
        </p:txBody>
      </p:sp>
      <p:pic>
        <p:nvPicPr>
          <p:cNvPr id="4" name="Picture 3" descr="Raquette (sport) — Wikipé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381" y="3310378"/>
            <a:ext cx="2196053" cy="204964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816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Compiler flow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58030" y="2965839"/>
            <a:ext cx="1495031" cy="19450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Mid-end</a:t>
            </a:r>
          </a:p>
        </p:txBody>
      </p:sp>
      <p:sp>
        <p:nvSpPr>
          <p:cNvPr id="6" name="Rectangle 5"/>
          <p:cNvSpPr/>
          <p:nvPr/>
        </p:nvSpPr>
        <p:spPr>
          <a:xfrm>
            <a:off x="2705553" y="2965839"/>
            <a:ext cx="1495031" cy="19450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Front-end</a:t>
            </a:r>
          </a:p>
        </p:txBody>
      </p:sp>
      <p:sp>
        <p:nvSpPr>
          <p:cNvPr id="7" name="Rectangle 6"/>
          <p:cNvSpPr/>
          <p:nvPr/>
        </p:nvSpPr>
        <p:spPr>
          <a:xfrm>
            <a:off x="7978352" y="2965839"/>
            <a:ext cx="1495031" cy="19450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Back-end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8347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IR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1118672" y="5237018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P4</a:t>
            </a:r>
            <a:endParaRPr lang="en-US" sz="2800" dirty="0"/>
          </a:p>
        </p:txBody>
      </p:sp>
      <p:sp>
        <p:nvSpPr>
          <p:cNvPr id="11" name="Right Arrow 10"/>
          <p:cNvSpPr/>
          <p:nvPr/>
        </p:nvSpPr>
        <p:spPr>
          <a:xfrm>
            <a:off x="253676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ight Arrow 11"/>
          <p:cNvSpPr/>
          <p:nvPr/>
        </p:nvSpPr>
        <p:spPr>
          <a:xfrm>
            <a:off x="421411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ight Arrow 12"/>
          <p:cNvSpPr/>
          <p:nvPr/>
        </p:nvSpPr>
        <p:spPr>
          <a:xfrm>
            <a:off x="5181192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ight Arrow 13"/>
          <p:cNvSpPr/>
          <p:nvPr/>
        </p:nvSpPr>
        <p:spPr>
          <a:xfrm>
            <a:off x="6853061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ight Arrow 14"/>
          <p:cNvSpPr/>
          <p:nvPr/>
        </p:nvSpPr>
        <p:spPr>
          <a:xfrm>
            <a:off x="780299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Rectangle 18"/>
          <p:cNvSpPr/>
          <p:nvPr/>
        </p:nvSpPr>
        <p:spPr>
          <a:xfrm>
            <a:off x="522514" y="2553195"/>
            <a:ext cx="1721922" cy="268382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User</a:t>
            </a:r>
          </a:p>
          <a:p>
            <a:pPr algn="ctr"/>
            <a:r>
              <a:rPr lang="en-US" dirty="0" smtClean="0"/>
              <a:t>program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53143" y="2755075"/>
            <a:ext cx="1484416" cy="84314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Arch definition</a:t>
            </a: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53143" y="3729595"/>
            <a:ext cx="1484416" cy="46166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Libraries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125968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IR</a:t>
            </a:r>
            <a:endParaRPr lang="en-US" sz="2800" dirty="0"/>
          </a:p>
        </p:txBody>
      </p:sp>
      <p:sp>
        <p:nvSpPr>
          <p:cNvPr id="23" name="Right Arrow 22"/>
          <p:cNvSpPr/>
          <p:nvPr/>
        </p:nvSpPr>
        <p:spPr>
          <a:xfrm>
            <a:off x="9468918" y="381653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4" name="Rectangle 23"/>
          <p:cNvSpPr/>
          <p:nvPr/>
        </p:nvSpPr>
        <p:spPr>
          <a:xfrm>
            <a:off x="9761517" y="3367390"/>
            <a:ext cx="1484416" cy="46166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 file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7978352" y="1841197"/>
            <a:ext cx="1490565" cy="68659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Control-plane API</a:t>
            </a:r>
            <a:endParaRPr lang="en-US" dirty="0"/>
          </a:p>
        </p:txBody>
      </p:sp>
      <p:sp>
        <p:nvSpPr>
          <p:cNvPr id="28" name="Right Arrow 27"/>
          <p:cNvSpPr/>
          <p:nvPr/>
        </p:nvSpPr>
        <p:spPr>
          <a:xfrm rot="16200000">
            <a:off x="8585618" y="2650922"/>
            <a:ext cx="280498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9" name="Rectangle 28"/>
          <p:cNvSpPr/>
          <p:nvPr/>
        </p:nvSpPr>
        <p:spPr>
          <a:xfrm>
            <a:off x="5453041" y="5248894"/>
            <a:ext cx="1484416" cy="97615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Architecture-specific policies</a:t>
            </a:r>
            <a:endParaRPr lang="en-US" dirty="0"/>
          </a:p>
        </p:txBody>
      </p:sp>
      <p:sp>
        <p:nvSpPr>
          <p:cNvPr id="30" name="Right Arrow 29"/>
          <p:cNvSpPr/>
          <p:nvPr/>
        </p:nvSpPr>
        <p:spPr>
          <a:xfrm rot="16200000">
            <a:off x="6000923" y="4933978"/>
            <a:ext cx="280498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1" name="Rectangle 30"/>
          <p:cNvSpPr/>
          <p:nvPr/>
        </p:nvSpPr>
        <p:spPr>
          <a:xfrm>
            <a:off x="7984502" y="5209912"/>
            <a:ext cx="1484416" cy="97615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Architecture</a:t>
            </a:r>
          </a:p>
          <a:p>
            <a:pPr algn="ctr"/>
            <a:r>
              <a:rPr lang="en-US" dirty="0" smtClean="0"/>
              <a:t>details</a:t>
            </a:r>
            <a:endParaRPr lang="en-US" dirty="0"/>
          </a:p>
        </p:txBody>
      </p:sp>
      <p:sp>
        <p:nvSpPr>
          <p:cNvPr id="32" name="Right Arrow 31"/>
          <p:cNvSpPr/>
          <p:nvPr/>
        </p:nvSpPr>
        <p:spPr>
          <a:xfrm rot="16200000">
            <a:off x="8532384" y="4894996"/>
            <a:ext cx="280498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" name="Rectangle 32"/>
          <p:cNvSpPr/>
          <p:nvPr/>
        </p:nvSpPr>
        <p:spPr>
          <a:xfrm>
            <a:off x="9761517" y="3973031"/>
            <a:ext cx="1484416" cy="58750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Debugging</a:t>
            </a:r>
          </a:p>
          <a:p>
            <a:pPr algn="ctr"/>
            <a:r>
              <a:rPr lang="en-US" dirty="0" smtClean="0"/>
              <a:t>information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3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MidEnd</a:t>
            </a:r>
            <a:r>
              <a:rPr lang="en-US" dirty="0" smtClean="0"/>
              <a:t>: </a:t>
            </a:r>
            <a:r>
              <a:rPr lang="en-US" dirty="0" err="1" smtClean="0"/>
              <a:t>ValidateTableProperties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Makes sure that all properties that appear in tables are known by the current architecture (e.g., implementation)</a:t>
            </a:r>
            <a:endParaRPr lang="en-US" dirty="0"/>
          </a:p>
        </p:txBody>
      </p:sp>
      <p:pic>
        <p:nvPicPr>
          <p:cNvPr id="4" name="Picture 3" descr="Seeking: French bistro &lt;strong&gt;table&lt;/strong&gt; - Justinsomn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588" y="2921982"/>
            <a:ext cx="2540000" cy="26543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62899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helper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0180"/>
            <a:ext cx="10515600" cy="520711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MethodInstance</a:t>
            </a:r>
            <a:r>
              <a:rPr lang="en-US" dirty="0" smtClean="0"/>
              <a:t> -&gt; applied to a </a:t>
            </a:r>
            <a:r>
              <a:rPr lang="en-US" dirty="0" err="1" smtClean="0"/>
              <a:t>MethodCallExpression</a:t>
            </a:r>
            <a:r>
              <a:rPr lang="en-US" dirty="0" smtClean="0"/>
              <a:t>, extracts lots of useful information statically</a:t>
            </a:r>
          </a:p>
          <a:p>
            <a:r>
              <a:rPr lang="en-US" dirty="0" err="1" smtClean="0"/>
              <a:t>ConstructorCall</a:t>
            </a:r>
            <a:r>
              <a:rPr lang="en-US" dirty="0" smtClean="0"/>
              <a:t> -&gt; like </a:t>
            </a:r>
            <a:r>
              <a:rPr lang="en-US" dirty="0" err="1" smtClean="0"/>
              <a:t>MethodInstance</a:t>
            </a:r>
            <a:r>
              <a:rPr lang="en-US" dirty="0" smtClean="0"/>
              <a:t>, but for </a:t>
            </a:r>
            <a:r>
              <a:rPr lang="en-US" dirty="0" err="1" smtClean="0"/>
              <a:t>ConstructorCallExpressions</a:t>
            </a:r>
            <a:endParaRPr lang="en-US" dirty="0" smtClean="0"/>
          </a:p>
          <a:p>
            <a:r>
              <a:rPr lang="en-US" dirty="0" err="1" smtClean="0"/>
              <a:t>EnumInstance</a:t>
            </a:r>
            <a:r>
              <a:rPr lang="en-US" dirty="0" smtClean="0"/>
              <a:t> -&gt; helps resolve </a:t>
            </a:r>
            <a:r>
              <a:rPr lang="en-US" dirty="0" err="1" smtClean="0"/>
              <a:t>Enum</a:t>
            </a:r>
            <a:r>
              <a:rPr lang="en-US" dirty="0" smtClean="0"/>
              <a:t> fields</a:t>
            </a:r>
          </a:p>
          <a:p>
            <a:r>
              <a:rPr lang="en-US" dirty="0" err="1" smtClean="0"/>
              <a:t>ParameterSubstitution</a:t>
            </a:r>
            <a:r>
              <a:rPr lang="en-US" dirty="0" smtClean="0"/>
              <a:t> -&gt; represents a binding of Expressions to Parameters</a:t>
            </a:r>
          </a:p>
          <a:p>
            <a:pPr lvl="1"/>
            <a:r>
              <a:rPr lang="en-US" dirty="0" smtClean="0"/>
              <a:t>Use P4::</a:t>
            </a:r>
            <a:r>
              <a:rPr lang="en-US" dirty="0" err="1" smtClean="0"/>
              <a:t>SubstituteParameters</a:t>
            </a:r>
            <a:r>
              <a:rPr lang="en-US" dirty="0" smtClean="0"/>
              <a:t> to apply a substitution</a:t>
            </a:r>
          </a:p>
          <a:p>
            <a:r>
              <a:rPr lang="en-US" dirty="0" smtClean="0"/>
              <a:t>P4CoreLibrary -&gt; represents core.p4 library</a:t>
            </a:r>
          </a:p>
          <a:p>
            <a:r>
              <a:rPr lang="en-US" dirty="0" err="1" smtClean="0"/>
              <a:t>TableApply</a:t>
            </a:r>
            <a:r>
              <a:rPr lang="en-US" dirty="0" smtClean="0"/>
              <a:t> -&gt; helps resolve expressions on tables:</a:t>
            </a:r>
          </a:p>
          <a:p>
            <a:pPr lvl="1"/>
            <a:r>
              <a:rPr lang="en-US" dirty="0" err="1" smtClean="0"/>
              <a:t>table.apply</a:t>
            </a:r>
            <a:r>
              <a:rPr lang="en-US" dirty="0" smtClean="0"/>
              <a:t>().hit</a:t>
            </a:r>
          </a:p>
          <a:p>
            <a:pPr lvl="1"/>
            <a:r>
              <a:rPr lang="en-US" dirty="0" err="1" smtClean="0"/>
              <a:t>table.apply</a:t>
            </a:r>
            <a:r>
              <a:rPr lang="en-US" dirty="0" smtClean="0"/>
              <a:t>().</a:t>
            </a:r>
            <a:r>
              <a:rPr lang="en-US" dirty="0" err="1" smtClean="0"/>
              <a:t>action_run</a:t>
            </a:r>
            <a:endParaRPr lang="en-US" dirty="0" smtClean="0"/>
          </a:p>
          <a:p>
            <a:r>
              <a:rPr lang="en-US" dirty="0" err="1" smtClean="0"/>
              <a:t>CallGraph</a:t>
            </a:r>
            <a:r>
              <a:rPr lang="en-US" dirty="0" smtClean="0"/>
              <a:t>: performs topological sorting, </a:t>
            </a:r>
            <a:br>
              <a:rPr lang="en-US" dirty="0" smtClean="0"/>
            </a:br>
            <a:r>
              <a:rPr lang="en-US" dirty="0" smtClean="0"/>
              <a:t>including strongly-connected component computation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9710" y="3813810"/>
            <a:ext cx="2743200" cy="27432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8852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33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Low-level 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38464"/>
            <a:ext cx="10515600" cy="591953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Front-end and mid-end passes:</a:t>
            </a:r>
          </a:p>
          <a:p>
            <a:pPr lvl="1"/>
            <a:r>
              <a:rPr lang="en-US" dirty="0" smtClean="0"/>
              <a:t>eliminate some IR constructs</a:t>
            </a:r>
          </a:p>
          <a:p>
            <a:pPr lvl="1"/>
            <a:r>
              <a:rPr lang="en-US" dirty="0" smtClean="0"/>
              <a:t>optimize the IR for a “lower” cost</a:t>
            </a:r>
          </a:p>
          <a:p>
            <a:r>
              <a:rPr lang="en-US" dirty="0" smtClean="0"/>
              <a:t>Resulting IR is still convertible to P4, but much simpler</a:t>
            </a:r>
          </a:p>
          <a:p>
            <a:pPr lvl="1"/>
            <a:r>
              <a:rPr lang="en-US" dirty="0" smtClean="0"/>
              <a:t>After front-end:</a:t>
            </a:r>
          </a:p>
          <a:p>
            <a:pPr lvl="2"/>
            <a:r>
              <a:rPr lang="en-US" dirty="0" smtClean="0"/>
              <a:t>Each declaration has a unique name</a:t>
            </a:r>
          </a:p>
          <a:p>
            <a:pPr lvl="2"/>
            <a:r>
              <a:rPr lang="en-US" dirty="0" smtClean="0"/>
              <a:t>Each statement has a single “side-effect” (but can write to multiple left-values)</a:t>
            </a:r>
          </a:p>
          <a:p>
            <a:pPr lvl="2"/>
            <a:r>
              <a:rPr lang="en-US" dirty="0" smtClean="0"/>
              <a:t>All calls can be implemented with copy-in/out or call by reference (no aliasing between arguments)</a:t>
            </a:r>
          </a:p>
          <a:p>
            <a:pPr lvl="2"/>
            <a:r>
              <a:rPr lang="en-US" dirty="0"/>
              <a:t>Variables have no initializers</a:t>
            </a:r>
          </a:p>
          <a:p>
            <a:pPr lvl="2"/>
            <a:r>
              <a:rPr lang="en-US" dirty="0"/>
              <a:t>All variable declarations are at the top-level scope</a:t>
            </a:r>
          </a:p>
          <a:p>
            <a:pPr lvl="2"/>
            <a:r>
              <a:rPr lang="en-US" dirty="0"/>
              <a:t>No type </a:t>
            </a:r>
            <a:r>
              <a:rPr lang="en-US" dirty="0" smtClean="0"/>
              <a:t>variables exist</a:t>
            </a:r>
            <a:endParaRPr lang="en-US" dirty="0"/>
          </a:p>
          <a:p>
            <a:pPr lvl="2"/>
            <a:r>
              <a:rPr lang="en-US" dirty="0"/>
              <a:t>All integer constants have a known width</a:t>
            </a:r>
          </a:p>
          <a:p>
            <a:pPr lvl="2"/>
            <a:r>
              <a:rPr lang="en-US" dirty="0"/>
              <a:t>No constant </a:t>
            </a:r>
            <a:r>
              <a:rPr lang="en-US" dirty="0" smtClean="0"/>
              <a:t>declarations exist</a:t>
            </a:r>
            <a:endParaRPr lang="en-US" dirty="0"/>
          </a:p>
          <a:p>
            <a:pPr lvl="2"/>
            <a:r>
              <a:rPr lang="en-US" dirty="0"/>
              <a:t>No unused declarations, </a:t>
            </a:r>
            <a:r>
              <a:rPr lang="en-US" dirty="0" smtClean="0"/>
              <a:t>no unused assignments, no </a:t>
            </a:r>
            <a:r>
              <a:rPr lang="en-US" dirty="0"/>
              <a:t>unreachable parser </a:t>
            </a:r>
            <a:r>
              <a:rPr lang="en-US" dirty="0" smtClean="0"/>
              <a:t>states</a:t>
            </a:r>
          </a:p>
          <a:p>
            <a:pPr lvl="2"/>
            <a:r>
              <a:rPr lang="en-US" dirty="0" smtClean="0"/>
              <a:t>No divisions, modulo</a:t>
            </a:r>
          </a:p>
          <a:p>
            <a:pPr lvl="2"/>
            <a:r>
              <a:rPr lang="en-US" dirty="0" smtClean="0"/>
              <a:t>No nested block statements; no empty statements</a:t>
            </a:r>
          </a:p>
          <a:p>
            <a:pPr lvl="1"/>
            <a:r>
              <a:rPr lang="en-US" dirty="0" smtClean="0"/>
              <a:t>After mid-end (optional, depending on target):</a:t>
            </a:r>
            <a:endParaRPr lang="en-US" dirty="0"/>
          </a:p>
          <a:p>
            <a:pPr lvl="2"/>
            <a:r>
              <a:rPr lang="en-US" dirty="0"/>
              <a:t>E</a:t>
            </a:r>
            <a:r>
              <a:rPr lang="en-US" dirty="0" smtClean="0"/>
              <a:t>ach action is used in only one table</a:t>
            </a:r>
          </a:p>
          <a:p>
            <a:pPr lvl="2"/>
            <a:r>
              <a:rPr lang="en-US" dirty="0"/>
              <a:t>N</a:t>
            </a:r>
            <a:r>
              <a:rPr lang="en-US" dirty="0" smtClean="0"/>
              <a:t>o </a:t>
            </a:r>
            <a:r>
              <a:rPr lang="en-US" dirty="0"/>
              <a:t>return and exit </a:t>
            </a:r>
            <a:r>
              <a:rPr lang="en-US" dirty="0" smtClean="0"/>
              <a:t>statements</a:t>
            </a:r>
          </a:p>
          <a:p>
            <a:pPr lvl="2"/>
            <a:r>
              <a:rPr lang="en-US" dirty="0"/>
              <a:t>N</a:t>
            </a:r>
            <a:r>
              <a:rPr lang="en-US" dirty="0" smtClean="0"/>
              <a:t>o control and parser invocations – all are </a:t>
            </a:r>
            <a:r>
              <a:rPr lang="en-US" dirty="0" err="1" smtClean="0"/>
              <a:t>inlined</a:t>
            </a:r>
            <a:endParaRPr lang="en-US" dirty="0" smtClean="0"/>
          </a:p>
          <a:p>
            <a:pPr lvl="2"/>
            <a:r>
              <a:rPr lang="en-US" dirty="0"/>
              <a:t>N</a:t>
            </a:r>
            <a:r>
              <a:rPr lang="en-US" dirty="0" smtClean="0"/>
              <a:t>o parser cycles – all are unrolled</a:t>
            </a:r>
          </a:p>
          <a:p>
            <a:pPr lvl="2"/>
            <a:r>
              <a:rPr lang="en-US" dirty="0"/>
              <a:t>N</a:t>
            </a:r>
            <a:r>
              <a:rPr lang="en-US" dirty="0" smtClean="0"/>
              <a:t>o actions called from other actions</a:t>
            </a:r>
          </a:p>
          <a:p>
            <a:pPr lvl="2"/>
            <a:r>
              <a:rPr lang="en-US" dirty="0" smtClean="0"/>
              <a:t>Actions have only control-plane parameters</a:t>
            </a:r>
          </a:p>
          <a:p>
            <a:pPr lvl="2"/>
            <a:r>
              <a:rPr lang="en-US" dirty="0"/>
              <a:t>N</a:t>
            </a:r>
            <a:r>
              <a:rPr lang="en-US" dirty="0" smtClean="0"/>
              <a:t>o nested </a:t>
            </a:r>
            <a:r>
              <a:rPr lang="en-US" dirty="0" err="1" smtClean="0"/>
              <a:t>struct</a:t>
            </a:r>
            <a:r>
              <a:rPr lang="en-US" dirty="0" smtClean="0"/>
              <a:t> types, no </a:t>
            </a:r>
            <a:r>
              <a:rPr lang="en-US" dirty="0" err="1" smtClean="0"/>
              <a:t>enum</a:t>
            </a:r>
            <a:r>
              <a:rPr lang="en-US" dirty="0" smtClean="0"/>
              <a:t> types, no tuple types</a:t>
            </a:r>
          </a:p>
          <a:p>
            <a:pPr lvl="2"/>
            <a:r>
              <a:rPr lang="en-US" dirty="0" smtClean="0"/>
              <a:t>All code in actions; all actions in tables</a:t>
            </a:r>
            <a:endParaRPr lang="en-US" dirty="0"/>
          </a:p>
        </p:txBody>
      </p:sp>
      <p:pic>
        <p:nvPicPr>
          <p:cNvPr id="4" name="Picture 3" descr="Hace tiempo había publicado algo por el estilo algo extenso . Con ...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59167" y1="51042" x2="59167" y2="51042"/>
                        <a14:backgroundMark x1="48958" y1="45208" x2="48958" y2="45208"/>
                        <a14:backgroundMark x1="64375" y1="46458" x2="64375" y2="464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1831" y="519363"/>
            <a:ext cx="1247274" cy="124727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13904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back-ends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p4test: back-end used for 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p4c-ebpf: P4 =&gt; C compiler; C can be compiled to EBPF using BCC or CLANG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p4c-bm-ss: P4 =&gt; JSON compiler; JSON can be loaded by the BMv2 behavioral simulator </a:t>
            </a:r>
            <a:r>
              <a:rPr lang="en-US" dirty="0" err="1"/>
              <a:t>simple_switch</a:t>
            </a:r>
            <a:r>
              <a:rPr lang="en-US" dirty="0"/>
              <a:t> model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4492" y="450850"/>
            <a:ext cx="2997200" cy="32131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22029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p4test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Fake back-end</a:t>
            </a:r>
          </a:p>
          <a:p>
            <a:r>
              <a:rPr lang="en-US" dirty="0" smtClean="0"/>
              <a:t>Used for testing the P4 front-ends and mid-ends</a:t>
            </a:r>
            <a:endParaRPr lang="en-US" dirty="0"/>
          </a:p>
          <a:p>
            <a:r>
              <a:rPr lang="en-US" dirty="0" smtClean="0"/>
              <a:t>Contains a significant sample mid-end</a:t>
            </a:r>
          </a:p>
          <a:p>
            <a:r>
              <a:rPr lang="en-US" dirty="0" smtClean="0"/>
              <a:t>Compile files and dump P4 representations</a:t>
            </a:r>
          </a:p>
          <a:p>
            <a:pPr lvl="1"/>
            <a:r>
              <a:rPr lang="en-US" dirty="0" smtClean="0"/>
              <a:t>Works for both P4</a:t>
            </a:r>
            <a:r>
              <a:rPr lang="en-US" baseline="-25000" dirty="0" smtClean="0"/>
              <a:t>14</a:t>
            </a:r>
            <a:r>
              <a:rPr lang="en-US" dirty="0" smtClean="0"/>
              <a:t> and P4</a:t>
            </a:r>
            <a:r>
              <a:rPr lang="en-US" baseline="-25000" dirty="0" smtClean="0"/>
              <a:t>16</a:t>
            </a:r>
            <a:endParaRPr lang="en-US" baseline="-25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8703" y="312094"/>
            <a:ext cx="3073159" cy="302706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8080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578" y="53011"/>
            <a:ext cx="8229600" cy="813536"/>
          </a:xfrm>
        </p:spPr>
        <p:txBody>
          <a:bodyPr/>
          <a:lstStyle/>
          <a:p>
            <a:r>
              <a:rPr lang="en-US" dirty="0" smtClean="0"/>
              <a:t>Testing the compiler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>
          <a:xfrm>
            <a:off x="397042" y="686085"/>
            <a:ext cx="11417969" cy="4764224"/>
          </a:xfrm>
        </p:spPr>
        <p:txBody>
          <a:bodyPr>
            <a:normAutofit/>
          </a:bodyPr>
          <a:lstStyle/>
          <a:p>
            <a:r>
              <a:rPr lang="en-US" dirty="0" smtClean="0"/>
              <a:t>Dump program at various points and compare with reference</a:t>
            </a:r>
          </a:p>
          <a:p>
            <a:r>
              <a:rPr lang="en-US" dirty="0" smtClean="0"/>
              <a:t>Compare expected compiler error messages (on incorrect programs)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Recompile P4 generated by compiler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Run v1model.p4 programs using BMv2 on packet traces and compare to expected output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2225843" y="1780679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P4</a:t>
            </a:r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2646151" y="1789063"/>
            <a:ext cx="288758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3814011" y="2150011"/>
            <a:ext cx="409073" cy="18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Down Arrow 38"/>
          <p:cNvSpPr/>
          <p:nvPr/>
        </p:nvSpPr>
        <p:spPr>
          <a:xfrm>
            <a:off x="5396163" y="2141627"/>
            <a:ext cx="409073" cy="18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own Arrow 39"/>
          <p:cNvSpPr/>
          <p:nvPr/>
        </p:nvSpPr>
        <p:spPr>
          <a:xfrm>
            <a:off x="7176837" y="2141627"/>
            <a:ext cx="409073" cy="18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814011" y="2282351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P4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384531" y="2282351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P4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7165602" y="2282351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P4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3697704" y="2768347"/>
            <a:ext cx="641685" cy="3609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P4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5273842" y="2768347"/>
            <a:ext cx="641685" cy="3609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P4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054913" y="2768347"/>
            <a:ext cx="641685" cy="3609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P4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3875513" y="24445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=</a:t>
            </a:r>
            <a:endParaRPr lang="en-US" b="1" dirty="0"/>
          </a:p>
        </p:txBody>
      </p:sp>
      <p:sp>
        <p:nvSpPr>
          <p:cNvPr id="59" name="TextBox 58"/>
          <p:cNvSpPr txBox="1"/>
          <p:nvPr/>
        </p:nvSpPr>
        <p:spPr>
          <a:xfrm rot="16200000">
            <a:off x="5427028" y="24445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=</a:t>
            </a:r>
            <a:endParaRPr lang="en-US" b="1" dirty="0"/>
          </a:p>
        </p:txBody>
      </p:sp>
      <p:sp>
        <p:nvSpPr>
          <p:cNvPr id="60" name="TextBox 59"/>
          <p:cNvSpPr txBox="1"/>
          <p:nvPr/>
        </p:nvSpPr>
        <p:spPr>
          <a:xfrm rot="16200000">
            <a:off x="7210376" y="24445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=</a:t>
            </a:r>
            <a:endParaRPr lang="en-US" b="1" dirty="0"/>
          </a:p>
        </p:txBody>
      </p:sp>
      <p:sp>
        <p:nvSpPr>
          <p:cNvPr id="61" name="Right Arrow 60"/>
          <p:cNvSpPr/>
          <p:nvPr/>
        </p:nvSpPr>
        <p:spPr>
          <a:xfrm>
            <a:off x="8681580" y="1789063"/>
            <a:ext cx="288758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9729300" y="2768347"/>
            <a:ext cx="193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Expected output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 rot="16200000">
            <a:off x="9098218" y="2432169"/>
            <a:ext cx="324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=</a:t>
            </a:r>
            <a:endParaRPr lang="en-US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8985507" y="1801096"/>
            <a:ext cx="743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stderr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8789934" y="2768347"/>
            <a:ext cx="939366" cy="3609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errors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995863" y="1780679"/>
            <a:ext cx="5618747" cy="360948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p4c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2767696" y="3756015"/>
            <a:ext cx="1190694" cy="37573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p4c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911828" y="3782824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P4</a:t>
            </a:r>
            <a:endParaRPr lang="en-US" dirty="0"/>
          </a:p>
        </p:txBody>
      </p:sp>
      <p:sp>
        <p:nvSpPr>
          <p:cNvPr id="72" name="Right Arrow 71"/>
          <p:cNvSpPr/>
          <p:nvPr/>
        </p:nvSpPr>
        <p:spPr>
          <a:xfrm>
            <a:off x="2332136" y="3791208"/>
            <a:ext cx="288758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393950" y="3782824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P4</a:t>
            </a:r>
            <a:endParaRPr lang="en-US" dirty="0"/>
          </a:p>
        </p:txBody>
      </p:sp>
      <p:sp>
        <p:nvSpPr>
          <p:cNvPr id="74" name="Right Arrow 73"/>
          <p:cNvSpPr/>
          <p:nvPr/>
        </p:nvSpPr>
        <p:spPr>
          <a:xfrm>
            <a:off x="4814258" y="3791208"/>
            <a:ext cx="288758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ight Arrow 74"/>
          <p:cNvSpPr/>
          <p:nvPr/>
        </p:nvSpPr>
        <p:spPr>
          <a:xfrm>
            <a:off x="4117223" y="3791208"/>
            <a:ext cx="288758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5222535" y="3756015"/>
            <a:ext cx="1190694" cy="37573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p4c</a:t>
            </a:r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2650194" y="5211557"/>
            <a:ext cx="1190694" cy="37573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p4c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1794326" y="5238366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P4</a:t>
            </a:r>
            <a:endParaRPr lang="en-US" dirty="0"/>
          </a:p>
        </p:txBody>
      </p:sp>
      <p:sp>
        <p:nvSpPr>
          <p:cNvPr id="79" name="Right Arrow 78"/>
          <p:cNvSpPr/>
          <p:nvPr/>
        </p:nvSpPr>
        <p:spPr>
          <a:xfrm>
            <a:off x="2214634" y="5246750"/>
            <a:ext cx="288758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ight Arrow 79"/>
          <p:cNvSpPr/>
          <p:nvPr/>
        </p:nvSpPr>
        <p:spPr>
          <a:xfrm>
            <a:off x="3999721" y="5246750"/>
            <a:ext cx="288758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4335413" y="5238366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json</a:t>
            </a:r>
            <a:endParaRPr lang="en-US" dirty="0"/>
          </a:p>
        </p:txBody>
      </p:sp>
      <p:sp>
        <p:nvSpPr>
          <p:cNvPr id="82" name="Right Arrow 81"/>
          <p:cNvSpPr/>
          <p:nvPr/>
        </p:nvSpPr>
        <p:spPr>
          <a:xfrm rot="5400000">
            <a:off x="4489405" y="5630153"/>
            <a:ext cx="288758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3675896" y="6024683"/>
            <a:ext cx="1828385" cy="64881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BMv2 simulator</a:t>
            </a:r>
            <a:endParaRPr lang="en-US" dirty="0"/>
          </a:p>
        </p:txBody>
      </p:sp>
      <p:sp>
        <p:nvSpPr>
          <p:cNvPr id="84" name="Right Arrow 83"/>
          <p:cNvSpPr/>
          <p:nvPr/>
        </p:nvSpPr>
        <p:spPr>
          <a:xfrm>
            <a:off x="3247576" y="6166415"/>
            <a:ext cx="288758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ight Arrow 84"/>
          <p:cNvSpPr/>
          <p:nvPr/>
        </p:nvSpPr>
        <p:spPr>
          <a:xfrm>
            <a:off x="5660460" y="6166415"/>
            <a:ext cx="288758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1922278" y="6152498"/>
            <a:ext cx="1331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acket trace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5915527" y="6152498"/>
            <a:ext cx="1331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acket trace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 rot="16200000">
            <a:off x="6431405" y="58122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=</a:t>
            </a:r>
            <a:endParaRPr lang="en-US" b="1" dirty="0"/>
          </a:p>
        </p:txBody>
      </p:sp>
      <p:sp>
        <p:nvSpPr>
          <p:cNvPr id="89" name="TextBox 88"/>
          <p:cNvSpPr txBox="1"/>
          <p:nvPr/>
        </p:nvSpPr>
        <p:spPr>
          <a:xfrm>
            <a:off x="5915527" y="5175181"/>
            <a:ext cx="133183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</a:t>
            </a:r>
            <a:r>
              <a:rPr lang="en-US" dirty="0" smtClean="0"/>
              <a:t>xpected</a:t>
            </a:r>
            <a:br>
              <a:rPr lang="en-US" dirty="0" smtClean="0"/>
            </a:br>
            <a:r>
              <a:rPr lang="en-US" dirty="0" smtClean="0"/>
              <a:t>packet trace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5957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make check</a:t>
            </a:r>
            <a:r>
              <a:rPr lang="en-US" dirty="0" smtClean="0"/>
              <a:t>: runs all tests</a:t>
            </a: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make recheck</a:t>
            </a:r>
            <a:r>
              <a:rPr lang="en-US" dirty="0" smtClean="0"/>
              <a:t>: runs all tests that have failed last time</a:t>
            </a: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make check-bmv2</a:t>
            </a:r>
            <a:r>
              <a:rPr lang="en-US" dirty="0" smtClean="0"/>
              <a:t>: run all bmv2 tests</a:t>
            </a: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make check-&lt;pattern&gt;</a:t>
            </a:r>
            <a:r>
              <a:rPr lang="en-US" dirty="0" smtClean="0">
                <a:cs typeface="Consolas" panose="020B0609020204030204" pitchFamily="49" charset="0"/>
              </a:rPr>
              <a:t>: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/>
              <a:t>run tests that match this pattern</a:t>
            </a: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make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cpplint</a:t>
            </a:r>
            <a:r>
              <a:rPr lang="en-US" dirty="0" smtClean="0"/>
              <a:t>: runs the code style checker</a:t>
            </a: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make check PTEST_REPLACE=1:</a:t>
            </a:r>
            <a:r>
              <a:rPr lang="en-US" dirty="0" smtClean="0">
                <a:cs typeface="Consolas" panose="020B0609020204030204" pitchFamily="49" charset="0"/>
              </a:rPr>
              <a:t> runs tests and replaces all reference outputs. </a:t>
            </a:r>
            <a:r>
              <a:rPr lang="en-US" dirty="0" smtClean="0">
                <a:solidFill>
                  <a:srgbClr val="FF0000"/>
                </a:solidFill>
                <a:cs typeface="Consolas" panose="020B0609020204030204" pitchFamily="49" charset="0"/>
              </a:rPr>
              <a:t>Use with great care</a:t>
            </a:r>
            <a:r>
              <a:rPr lang="en-US" dirty="0" smtClean="0">
                <a:cs typeface="Consolas" panose="020B0609020204030204" pitchFamily="49" charset="0"/>
              </a:rPr>
              <a:t>, only if you have confirmed that the new reference outputs are all correct. See next slide about replacing individual reference outputs.</a:t>
            </a:r>
            <a:endParaRPr lang="en-US" dirty="0">
              <a:cs typeface="Consolas" panose="020B0609020204030204" pitchFamily="49" charset="0"/>
            </a:endParaRPr>
          </a:p>
        </p:txBody>
      </p:sp>
      <p:pic>
        <p:nvPicPr>
          <p:cNvPr id="4" name="Picture 3" descr="Multiple Choice &lt;strong&gt;Test&lt;/strong&gt; items: require &lt;strong&gt;test&lt;/strong&gt; takers to select an answer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143" y="606012"/>
            <a:ext cx="1885950" cy="178222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55387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failed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grep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^FAIL: test-suite.log</a:t>
            </a:r>
          </a:p>
          <a:p>
            <a:pPr marL="0" indent="0">
              <a:buNone/>
            </a:pP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FAIL: </a:t>
            </a:r>
            <a:r>
              <a:rPr lang="en-US" alt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bmv2/</a:t>
            </a:r>
            <a:r>
              <a:rPr lang="en-US" alt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testdata</a:t>
            </a:r>
            <a:r>
              <a:rPr lang="en-US" alt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/p4_16_samples/mytest.p4</a:t>
            </a:r>
            <a:endParaRPr lang="en-US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$ ./bmv2/</a:t>
            </a:r>
            <a:r>
              <a:rPr lang="en-US" alt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testdata</a:t>
            </a:r>
            <a:r>
              <a:rPr lang="en-US" alt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/p4_16_samples/mytest.p4.test –v</a:t>
            </a:r>
          </a:p>
          <a:p>
            <a:pPr marL="0" indent="0">
              <a:buNone/>
            </a:pP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./</a:t>
            </a:r>
            <a:r>
              <a:rPr lang="en-US" alt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bmv2/</a:t>
            </a:r>
            <a:r>
              <a:rPr lang="en-US" alt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testdata</a:t>
            </a:r>
            <a:r>
              <a:rPr lang="en-US" alt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/p4_16_samples/mytest.p4.test </a:t>
            </a: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–b</a:t>
            </a:r>
            <a:b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Writing temporary files into  ./</a:t>
            </a:r>
            <a:r>
              <a:rPr lang="en-US" alt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tmpgI8qqh</a:t>
            </a:r>
            <a:br>
              <a:rPr lang="en-US" alt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 marL="0" indent="0">
              <a:buNone/>
            </a:pP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./</a:t>
            </a:r>
            <a:r>
              <a:rPr lang="en-US" alt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bmv2/</a:t>
            </a:r>
            <a:r>
              <a:rPr lang="en-US" alt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testdata</a:t>
            </a:r>
            <a:r>
              <a:rPr lang="en-US" alt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/p4_16_samples/mytest.p4.test –f</a:t>
            </a:r>
            <a:endParaRPr lang="en-US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196942" y="2548369"/>
            <a:ext cx="2583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Run test in verbose mode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96942" y="2918268"/>
            <a:ext cx="2536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Keep test temporary files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127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184910" y="3780078"/>
            <a:ext cx="326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Overwrite test reference outputs</a:t>
            </a:r>
          </a:p>
        </p:txBody>
      </p:sp>
      <p:pic>
        <p:nvPicPr>
          <p:cNvPr id="11" name="Picture 10" descr="My Biggest Participation #Fails (We All Make Mistakes) - MyAP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009" y="538780"/>
            <a:ext cx="1220339" cy="110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1375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Tests that fail in simulation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128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45169" y="1825625"/>
            <a:ext cx="11538284" cy="435133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Rerun test to save temporary files</a:t>
            </a:r>
          </a:p>
          <a:p>
            <a:pPr marL="0" indent="0">
              <a:buNone/>
            </a:pPr>
            <a:r>
              <a:rPr lang="en-US" alt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./</a:t>
            </a:r>
            <a:r>
              <a:rPr lang="en-US" alt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bmv2/</a:t>
            </a:r>
            <a:r>
              <a:rPr lang="en-US" alt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testdata</a:t>
            </a:r>
            <a:r>
              <a:rPr lang="en-US" alt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/p4_16_samples/mytest-bmv2.p4.test </a:t>
            </a: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–v –b</a:t>
            </a:r>
            <a:b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Writing temporary files into  ./</a:t>
            </a:r>
            <a:r>
              <a:rPr lang="en-US" alt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tmp_cEFKF</a:t>
            </a: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Executing  ./p4c-bm2-ss -o </a:t>
            </a:r>
            <a:r>
              <a:rPr lang="en-US" alt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bmv2/</a:t>
            </a:r>
            <a:r>
              <a:rPr lang="en-US" alt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testdata</a:t>
            </a:r>
            <a:r>
              <a:rPr lang="en-US" alt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/p4_16_samples/mytest-bmv2.json ../</a:t>
            </a:r>
            <a:r>
              <a:rPr lang="en-US" alt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testdata</a:t>
            </a:r>
            <a:r>
              <a:rPr lang="en-US" alt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/p4_16_samples/mytest-bmv2.p4</a:t>
            </a:r>
            <a:br>
              <a:rPr lang="en-US" alt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Exit </a:t>
            </a: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code  </a:t>
            </a:r>
            <a:r>
              <a:rPr lang="en-US" alt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br>
              <a:rPr lang="en-US" alt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Check </a:t>
            </a: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for  ../</a:t>
            </a:r>
            <a:r>
              <a:rPr lang="en-US" alt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testdata</a:t>
            </a: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/p4_14_samples/bridge1.stf</a:t>
            </a:r>
          </a:p>
          <a:p>
            <a:pPr marL="0" indent="0">
              <a:buNone/>
            </a:pPr>
            <a:r>
              <a:rPr lang="en-US" alt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$ cd </a:t>
            </a:r>
            <a:r>
              <a:rPr lang="en-US" alt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tmp_cEFKF</a:t>
            </a:r>
            <a:endParaRPr lang="en-US" alt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dirty="0" smtClean="0">
                <a:cs typeface="Consolas" panose="020B0609020204030204" pitchFamily="49" charset="0"/>
              </a:rPr>
              <a:t>Rerun the </a:t>
            </a:r>
            <a:r>
              <a:rPr lang="en-US" altLang="en-US" sz="1800" dirty="0" err="1" smtClean="0">
                <a:cs typeface="Consolas" panose="020B0609020204030204" pitchFamily="49" charset="0"/>
              </a:rPr>
              <a:t>simple_switch</a:t>
            </a:r>
            <a:r>
              <a:rPr lang="en-US" altLang="en-US" sz="1800" dirty="0" smtClean="0">
                <a:cs typeface="Consolas" panose="020B0609020204030204" pitchFamily="49" charset="0"/>
              </a:rPr>
              <a:t> simulator manually using the bmv2stf.py script:</a:t>
            </a:r>
          </a:p>
          <a:p>
            <a:pPr marL="0" indent="0">
              <a:buNone/>
            </a:pP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../../</a:t>
            </a:r>
            <a:r>
              <a:rPr lang="en-US" alt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backends/bmv2/</a:t>
            </a:r>
            <a:r>
              <a:rPr lang="en-US" altLang="en-US" sz="18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bmv2stf.py</a:t>
            </a:r>
            <a:r>
              <a:rPr lang="en-US" alt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–v ../bmv2/</a:t>
            </a:r>
            <a:r>
              <a:rPr lang="en-US" alt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testdata</a:t>
            </a:r>
            <a:r>
              <a:rPr lang="en-US" alt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/p4_16_samples/mytest-bmv2.json \   ../../</a:t>
            </a:r>
            <a:r>
              <a:rPr lang="en-US" alt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testdata</a:t>
            </a:r>
            <a:r>
              <a:rPr lang="en-US" alt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/p4_16_samples/mytest-bmv2.stf</a:t>
            </a:r>
            <a:br>
              <a:rPr lang="en-US" alt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alt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Content Placeholder 4" descr="CRVD Curved Display 42” Extra-Extra ancho | MadBoxpc.com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329804"/>
            <a:ext cx="2849479" cy="183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33933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BMv2 back-end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p4c-bm2-ss</a:t>
            </a:r>
          </a:p>
          <a:p>
            <a:r>
              <a:rPr lang="en-US" dirty="0" smtClean="0"/>
              <a:t>Target is the software switch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simple_switch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implemented using BMv2 (Behavioral Model version 2)</a:t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github.com/p4lang/behavioral-model</a:t>
            </a:r>
            <a:endParaRPr lang="en-US" dirty="0" smtClean="0"/>
          </a:p>
          <a:p>
            <a:r>
              <a:rPr lang="en-US" dirty="0" smtClean="0"/>
              <a:t>Handles most P4</a:t>
            </a:r>
            <a:r>
              <a:rPr lang="en-US" baseline="-25000" dirty="0" smtClean="0"/>
              <a:t>14</a:t>
            </a:r>
            <a:r>
              <a:rPr lang="en-US" dirty="0" smtClean="0"/>
              <a:t> programs</a:t>
            </a:r>
          </a:p>
          <a:p>
            <a:pPr lvl="1"/>
            <a:r>
              <a:rPr lang="en-US" dirty="0" smtClean="0"/>
              <a:t>Converts program to a P4</a:t>
            </a:r>
            <a:r>
              <a:rPr lang="en-US" baseline="-25000" dirty="0" smtClean="0"/>
              <a:t>16</a:t>
            </a:r>
            <a:r>
              <a:rPr lang="en-US" dirty="0" smtClean="0"/>
              <a:t> representation</a:t>
            </a:r>
          </a:p>
          <a:p>
            <a:pPr lvl="1"/>
            <a:r>
              <a:rPr lang="en-US" dirty="0" smtClean="0"/>
              <a:t>Uses the v1model.p4 architecture</a:t>
            </a:r>
          </a:p>
          <a:p>
            <a:r>
              <a:rPr lang="en-US" dirty="0" smtClean="0"/>
              <a:t>Can handle simple P4</a:t>
            </a:r>
            <a:r>
              <a:rPr lang="en-US" baseline="-25000" dirty="0" smtClean="0"/>
              <a:t>16</a:t>
            </a:r>
            <a:r>
              <a:rPr lang="en-US" dirty="0" smtClean="0"/>
              <a:t> programs written for the v1model.p4 architecture</a:t>
            </a:r>
          </a:p>
          <a:p>
            <a:r>
              <a:rPr lang="en-US" dirty="0" smtClean="0"/>
              <a:t>Emits </a:t>
            </a:r>
            <a:r>
              <a:rPr lang="en-US" dirty="0" err="1" smtClean="0"/>
              <a:t>json</a:t>
            </a:r>
            <a:r>
              <a:rPr lang="en-US" dirty="0" smtClean="0"/>
              <a:t> that can be consumed by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simple_switch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8720" y="365124"/>
            <a:ext cx="2585080" cy="96940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690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Compilation stages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49" y="1371600"/>
            <a:ext cx="11470821" cy="4805363"/>
          </a:xfrm>
        </p:spPr>
        <p:txBody>
          <a:bodyPr/>
          <a:lstStyle/>
          <a:p>
            <a:r>
              <a:rPr lang="en-US" dirty="0" smtClean="0"/>
              <a:t>Front-end: </a:t>
            </a:r>
          </a:p>
          <a:p>
            <a:pPr lvl="1"/>
            <a:r>
              <a:rPr lang="en-US" dirty="0" smtClean="0"/>
              <a:t>Completely architecture-independent</a:t>
            </a:r>
          </a:p>
          <a:p>
            <a:pPr lvl="1"/>
            <a:r>
              <a:rPr lang="en-US" dirty="0" smtClean="0"/>
              <a:t>Program validation, type checking</a:t>
            </a:r>
          </a:p>
          <a:p>
            <a:pPr lvl="1"/>
            <a:r>
              <a:rPr lang="en-US" dirty="0" smtClean="0"/>
              <a:t>Architecture-independent lowering and optimizations</a:t>
            </a:r>
          </a:p>
          <a:p>
            <a:r>
              <a:rPr lang="en-US" dirty="0" smtClean="0"/>
              <a:t>Mid-end: </a:t>
            </a:r>
          </a:p>
          <a:p>
            <a:pPr lvl="1"/>
            <a:r>
              <a:rPr lang="en-US" dirty="0" smtClean="0"/>
              <a:t>architecture independent optimizations driven by architecture-dependent policies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ame base IR as front-end</a:t>
            </a:r>
          </a:p>
          <a:p>
            <a:r>
              <a:rPr lang="en-US" dirty="0" smtClean="0"/>
              <a:t>Back-end:</a:t>
            </a:r>
          </a:p>
          <a:p>
            <a:pPr lvl="1"/>
            <a:r>
              <a:rPr lang="en-US" dirty="0" smtClean="0"/>
              <a:t>Completely target-dependent</a:t>
            </a:r>
          </a:p>
          <a:p>
            <a:pPr lvl="1"/>
            <a:r>
              <a:rPr lang="en-US" dirty="0" smtClean="0"/>
              <a:t>Resource allocation, code generation</a:t>
            </a:r>
          </a:p>
          <a:p>
            <a:pPr lvl="1"/>
            <a:r>
              <a:rPr lang="en-US" dirty="0" smtClean="0"/>
              <a:t>Can use a custom IR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9085" y="728419"/>
            <a:ext cx="3293390" cy="138709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8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P4</a:t>
            </a:r>
            <a:r>
              <a:rPr lang="en-US" baseline="-25000" dirty="0" smtClean="0"/>
              <a:t>14</a:t>
            </a:r>
            <a:r>
              <a:rPr lang="en-US" dirty="0" smtClean="0"/>
              <a:t> to P4</a:t>
            </a:r>
            <a:r>
              <a:rPr lang="en-US" baseline="-25000" dirty="0" smtClean="0"/>
              <a:t>16</a:t>
            </a:r>
            <a:r>
              <a:rPr lang="en-US" dirty="0" smtClean="0"/>
              <a:t> conversion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64429" y="3527765"/>
            <a:ext cx="3080657" cy="22315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P4</a:t>
            </a:r>
            <a:r>
              <a:rPr lang="en-US" sz="2800" baseline="-25000" dirty="0" smtClean="0">
                <a:solidFill>
                  <a:schemeClr val="tx1"/>
                </a:solidFill>
              </a:rPr>
              <a:t>14</a:t>
            </a:r>
            <a:r>
              <a:rPr lang="en-US" sz="2800" dirty="0" smtClean="0">
                <a:solidFill>
                  <a:schemeClr val="tx1"/>
                </a:solidFill>
              </a:rPr>
              <a:t> to P4</a:t>
            </a:r>
            <a:r>
              <a:rPr lang="en-US" sz="2800" baseline="-25000" dirty="0" smtClean="0">
                <a:solidFill>
                  <a:schemeClr val="tx1"/>
                </a:solidFill>
              </a:rPr>
              <a:t>16</a:t>
            </a:r>
            <a:r>
              <a:rPr lang="en-US" sz="2800" dirty="0" smtClean="0">
                <a:solidFill>
                  <a:schemeClr val="tx1"/>
                </a:solidFill>
              </a:rPr>
              <a:t> converter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415143" y="3957750"/>
            <a:ext cx="1785258" cy="13716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P4</a:t>
            </a:r>
            <a:r>
              <a:rPr lang="en-US" baseline="-25000" dirty="0" smtClean="0">
                <a:solidFill>
                  <a:schemeClr val="tx1"/>
                </a:solidFill>
              </a:rPr>
              <a:t>14</a:t>
            </a: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9100457" y="3957750"/>
            <a:ext cx="1785258" cy="13716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P4</a:t>
            </a:r>
            <a:r>
              <a:rPr lang="en-US" i="0" baseline="-25000" dirty="0" smtClean="0">
                <a:solidFill>
                  <a:schemeClr val="tx1"/>
                </a:solidFill>
              </a:rPr>
              <a:t>16</a:t>
            </a: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3200401" y="4442164"/>
            <a:ext cx="664028" cy="4027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00456" y="1136309"/>
            <a:ext cx="1785258" cy="8101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core.p4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100456" y="2547030"/>
            <a:ext cx="1785258" cy="8101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v1model.p4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6945085" y="4442164"/>
            <a:ext cx="2155371" cy="4027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5400000">
            <a:off x="9692822" y="3456101"/>
            <a:ext cx="600526" cy="40277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5400000">
            <a:off x="9692822" y="2045380"/>
            <a:ext cx="600526" cy="40277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194471" y="3519877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#include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194471" y="2078304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#include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864429" y="3104147"/>
            <a:ext cx="306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 of the standard front-end.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85629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BMv2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52166" y="3599749"/>
            <a:ext cx="1524000" cy="10774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p4c-bm2-ss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58394" y="3237967"/>
            <a:ext cx="129875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P4</a:t>
            </a:r>
            <a:r>
              <a:rPr lang="en-US" baseline="-25000" dirty="0" smtClean="0"/>
              <a:t>14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program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58395" y="4155819"/>
            <a:ext cx="129875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P4</a:t>
            </a:r>
            <a:r>
              <a:rPr lang="en-US" baseline="-25000" dirty="0" smtClean="0"/>
              <a:t>16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program +</a:t>
            </a:r>
          </a:p>
          <a:p>
            <a:r>
              <a:rPr lang="en-US" dirty="0" smtClean="0"/>
              <a:t>v1model.p4</a:t>
            </a:r>
          </a:p>
        </p:txBody>
      </p:sp>
      <p:cxnSp>
        <p:nvCxnSpPr>
          <p:cNvPr id="8" name="Elbow Connector 7"/>
          <p:cNvCxnSpPr>
            <a:stCxn id="5" idx="3"/>
            <a:endCxn id="4" idx="1"/>
          </p:cNvCxnSpPr>
          <p:nvPr/>
        </p:nvCxnSpPr>
        <p:spPr>
          <a:xfrm>
            <a:off x="2957147" y="3561133"/>
            <a:ext cx="495019" cy="577332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6" idx="3"/>
            <a:endCxn id="4" idx="1"/>
          </p:cNvCxnSpPr>
          <p:nvPr/>
        </p:nvCxnSpPr>
        <p:spPr>
          <a:xfrm flipV="1">
            <a:off x="2957148" y="4138465"/>
            <a:ext cx="495018" cy="479019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682957" y="4514572"/>
            <a:ext cx="1524000" cy="11291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simple_switch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(BMv2</a:t>
            </a:r>
            <a:br>
              <a:rPr lang="en-US" dirty="0" smtClean="0"/>
            </a:br>
            <a:r>
              <a:rPr lang="en-US" dirty="0" smtClean="0"/>
              <a:t>data-plane simulator)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465264" y="3953799"/>
            <a:ext cx="7726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p.json</a:t>
            </a:r>
            <a:endParaRPr lang="en-US" dirty="0" smtClean="0"/>
          </a:p>
        </p:txBody>
      </p:sp>
      <p:cxnSp>
        <p:nvCxnSpPr>
          <p:cNvPr id="24" name="Straight Arrow Connector 23"/>
          <p:cNvCxnSpPr>
            <a:stCxn id="4" idx="3"/>
            <a:endCxn id="19" idx="1"/>
          </p:cNvCxnSpPr>
          <p:nvPr/>
        </p:nvCxnSpPr>
        <p:spPr>
          <a:xfrm>
            <a:off x="4976166" y="4138465"/>
            <a:ext cx="48909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7438343" y="2720645"/>
            <a:ext cx="2013228" cy="11291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simple_switch_CLI</a:t>
            </a:r>
            <a:endParaRPr lang="en-US" dirty="0" smtClean="0"/>
          </a:p>
          <a:p>
            <a:pPr algn="ctr"/>
            <a:r>
              <a:rPr lang="en-US" dirty="0" smtClean="0"/>
              <a:t>(control-plane)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8616946" y="4008642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RPC (Thrift)</a:t>
            </a:r>
            <a:endParaRPr lang="en-US" dirty="0"/>
          </a:p>
        </p:txBody>
      </p:sp>
      <p:cxnSp>
        <p:nvCxnSpPr>
          <p:cNvPr id="30" name="Elbow Connector 29"/>
          <p:cNvCxnSpPr>
            <a:stCxn id="19" idx="3"/>
            <a:endCxn id="27" idx="1"/>
          </p:cNvCxnSpPr>
          <p:nvPr/>
        </p:nvCxnSpPr>
        <p:spPr>
          <a:xfrm flipV="1">
            <a:off x="6237896" y="3285222"/>
            <a:ext cx="1200447" cy="85324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158738" y="381014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or</a:t>
            </a:r>
            <a:endParaRPr lang="en-US"/>
          </a:p>
        </p:txBody>
      </p:sp>
      <p:cxnSp>
        <p:nvCxnSpPr>
          <p:cNvPr id="34" name="Elbow Connector 33"/>
          <p:cNvCxnSpPr>
            <a:stCxn id="19" idx="3"/>
            <a:endCxn id="17" idx="1"/>
          </p:cNvCxnSpPr>
          <p:nvPr/>
        </p:nvCxnSpPr>
        <p:spPr>
          <a:xfrm>
            <a:off x="6237896" y="4138465"/>
            <a:ext cx="1445061" cy="940684"/>
          </a:xfrm>
          <a:prstGeom prst="bentConnector3">
            <a:avLst>
              <a:gd name="adj1" fmla="val 4137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ight Arrow 37"/>
          <p:cNvSpPr/>
          <p:nvPr/>
        </p:nvSpPr>
        <p:spPr>
          <a:xfrm>
            <a:off x="7189251" y="5263815"/>
            <a:ext cx="493706" cy="365760"/>
          </a:xfrm>
          <a:prstGeom prst="rightArrow">
            <a:avLst>
              <a:gd name="adj1" fmla="val 50000"/>
              <a:gd name="adj2" fmla="val 54546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>
            <a:off x="9204718" y="5277966"/>
            <a:ext cx="493706" cy="365760"/>
          </a:xfrm>
          <a:prstGeom prst="rightArrow">
            <a:avLst>
              <a:gd name="adj1" fmla="val 50000"/>
              <a:gd name="adj2" fmla="val 54546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6077023" y="5263815"/>
            <a:ext cx="1112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Packets in</a:t>
            </a:r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9698424" y="5263815"/>
            <a:ext cx="1258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Packets out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439738" y="1576122"/>
            <a:ext cx="20118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table management </a:t>
            </a:r>
            <a:br>
              <a:rPr lang="en-US" smtClean="0"/>
            </a:br>
            <a:r>
              <a:rPr lang="en-US" smtClean="0"/>
              <a:t>commands</a:t>
            </a:r>
            <a:endParaRPr lang="en-US" dirty="0" smtClean="0"/>
          </a:p>
        </p:txBody>
      </p:sp>
      <p:sp>
        <p:nvSpPr>
          <p:cNvPr id="44" name="Down Arrow 43"/>
          <p:cNvSpPr/>
          <p:nvPr/>
        </p:nvSpPr>
        <p:spPr>
          <a:xfrm>
            <a:off x="8204662" y="2227811"/>
            <a:ext cx="412284" cy="49283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/>
          <p:cNvSpPr/>
          <p:nvPr/>
        </p:nvSpPr>
        <p:spPr>
          <a:xfrm>
            <a:off x="8238815" y="3849798"/>
            <a:ext cx="412284" cy="664773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72918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764" y="180561"/>
            <a:ext cx="10515600" cy="856846"/>
          </a:xfrm>
        </p:spPr>
        <p:txBody>
          <a:bodyPr>
            <a:normAutofit/>
          </a:bodyPr>
          <a:lstStyle/>
          <a:p>
            <a:r>
              <a:rPr lang="en-US" dirty="0" smtClean="0"/>
              <a:t>Testing the BMv2 back-end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52166" y="3599749"/>
            <a:ext cx="1524000" cy="10774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p4c-bm2-ss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58394" y="3237967"/>
            <a:ext cx="129875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P4</a:t>
            </a:r>
            <a:r>
              <a:rPr lang="en-US" baseline="-25000" dirty="0" smtClean="0"/>
              <a:t>14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program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58395" y="4155819"/>
            <a:ext cx="129875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P4</a:t>
            </a:r>
            <a:r>
              <a:rPr lang="en-US" baseline="-25000" dirty="0" smtClean="0"/>
              <a:t>16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program +</a:t>
            </a:r>
          </a:p>
          <a:p>
            <a:r>
              <a:rPr lang="en-US" dirty="0" smtClean="0"/>
              <a:t>v1model.p4</a:t>
            </a:r>
          </a:p>
        </p:txBody>
      </p:sp>
      <p:cxnSp>
        <p:nvCxnSpPr>
          <p:cNvPr id="8" name="Elbow Connector 7"/>
          <p:cNvCxnSpPr>
            <a:stCxn id="8" idx="3"/>
            <a:endCxn id="7" idx="1"/>
          </p:cNvCxnSpPr>
          <p:nvPr/>
        </p:nvCxnSpPr>
        <p:spPr>
          <a:xfrm>
            <a:off x="2957147" y="3561133"/>
            <a:ext cx="495019" cy="577332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9" idx="3"/>
            <a:endCxn id="7" idx="1"/>
          </p:cNvCxnSpPr>
          <p:nvPr/>
        </p:nvCxnSpPr>
        <p:spPr>
          <a:xfrm flipV="1">
            <a:off x="2957148" y="4138465"/>
            <a:ext cx="495018" cy="479019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682957" y="4514572"/>
            <a:ext cx="1524000" cy="11291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simple_switch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(BMv2</a:t>
            </a:r>
            <a:br>
              <a:rPr lang="en-US" dirty="0" smtClean="0"/>
            </a:br>
            <a:r>
              <a:rPr lang="en-US" dirty="0" smtClean="0"/>
              <a:t>data-plane simulator)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65264" y="3953799"/>
            <a:ext cx="7726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p.json</a:t>
            </a:r>
            <a:endParaRPr lang="en-US" dirty="0" smtClean="0"/>
          </a:p>
        </p:txBody>
      </p:sp>
      <p:cxnSp>
        <p:nvCxnSpPr>
          <p:cNvPr id="12" name="Straight Arrow Connector 11"/>
          <p:cNvCxnSpPr>
            <a:stCxn id="7" idx="3"/>
            <a:endCxn id="22" idx="1"/>
          </p:cNvCxnSpPr>
          <p:nvPr/>
        </p:nvCxnSpPr>
        <p:spPr>
          <a:xfrm>
            <a:off x="4976166" y="4138465"/>
            <a:ext cx="48909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438343" y="2720645"/>
            <a:ext cx="2013228" cy="11291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simple_switch_CLI</a:t>
            </a:r>
            <a:endParaRPr lang="en-US" dirty="0" smtClean="0"/>
          </a:p>
          <a:p>
            <a:pPr algn="ctr"/>
            <a:r>
              <a:rPr lang="en-US" dirty="0" smtClean="0"/>
              <a:t>(control-plane)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16946" y="4008642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RPC (Thrift)</a:t>
            </a:r>
            <a:endParaRPr lang="en-US" dirty="0"/>
          </a:p>
        </p:txBody>
      </p:sp>
      <p:cxnSp>
        <p:nvCxnSpPr>
          <p:cNvPr id="15" name="Elbow Connector 14"/>
          <p:cNvCxnSpPr>
            <a:stCxn id="22" idx="3"/>
          </p:cNvCxnSpPr>
          <p:nvPr/>
        </p:nvCxnSpPr>
        <p:spPr>
          <a:xfrm flipV="1">
            <a:off x="6237896" y="3285222"/>
            <a:ext cx="1200447" cy="85324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158738" y="381014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or</a:t>
            </a:r>
            <a:endParaRPr lang="en-US"/>
          </a:p>
        </p:txBody>
      </p:sp>
      <p:cxnSp>
        <p:nvCxnSpPr>
          <p:cNvPr id="17" name="Elbow Connector 16"/>
          <p:cNvCxnSpPr>
            <a:stCxn id="22" idx="3"/>
          </p:cNvCxnSpPr>
          <p:nvPr/>
        </p:nvCxnSpPr>
        <p:spPr>
          <a:xfrm>
            <a:off x="6237896" y="4138465"/>
            <a:ext cx="1445061" cy="940684"/>
          </a:xfrm>
          <a:prstGeom prst="bentConnector3">
            <a:avLst>
              <a:gd name="adj1" fmla="val 4137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ight Arrow 17"/>
          <p:cNvSpPr/>
          <p:nvPr/>
        </p:nvSpPr>
        <p:spPr>
          <a:xfrm>
            <a:off x="7189251" y="5263815"/>
            <a:ext cx="493706" cy="365760"/>
          </a:xfrm>
          <a:prstGeom prst="rightArrow">
            <a:avLst>
              <a:gd name="adj1" fmla="val 50000"/>
              <a:gd name="adj2" fmla="val 54546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9204718" y="5277966"/>
            <a:ext cx="493706" cy="365760"/>
          </a:xfrm>
          <a:prstGeom prst="rightArrow">
            <a:avLst>
              <a:gd name="adj1" fmla="val 50000"/>
              <a:gd name="adj2" fmla="val 54546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39738" y="1576122"/>
            <a:ext cx="20118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table management </a:t>
            </a:r>
            <a:br>
              <a:rPr lang="en-US" smtClean="0"/>
            </a:br>
            <a:r>
              <a:rPr lang="en-US" smtClean="0"/>
              <a:t>commands</a:t>
            </a:r>
            <a:endParaRPr lang="en-US" dirty="0" smtClean="0"/>
          </a:p>
        </p:txBody>
      </p:sp>
      <p:sp>
        <p:nvSpPr>
          <p:cNvPr id="23" name="Down Arrow 22"/>
          <p:cNvSpPr/>
          <p:nvPr/>
        </p:nvSpPr>
        <p:spPr>
          <a:xfrm>
            <a:off x="8204662" y="2227811"/>
            <a:ext cx="412284" cy="49283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>
            <a:off x="8238815" y="3849798"/>
            <a:ext cx="412284" cy="664773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285855" y="1962036"/>
            <a:ext cx="67129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/>
              <a:t>p</a:t>
            </a:r>
            <a:r>
              <a:rPr lang="en-US" smtClean="0"/>
              <a:t>.stf</a:t>
            </a:r>
            <a:endParaRPr lang="en-US" dirty="0" smtClean="0"/>
          </a:p>
        </p:txBody>
      </p:sp>
      <p:sp>
        <p:nvSpPr>
          <p:cNvPr id="26" name="Rectangle 25"/>
          <p:cNvSpPr/>
          <p:nvPr/>
        </p:nvSpPr>
        <p:spPr>
          <a:xfrm>
            <a:off x="3452166" y="1607986"/>
            <a:ext cx="1524000" cy="1077432"/>
          </a:xfrm>
          <a:prstGeom prst="rect">
            <a:avLst/>
          </a:prstGeom>
          <a:solidFill>
            <a:srgbClr val="FF8AD8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run-bmv2-test.py</a:t>
            </a:r>
            <a:endParaRPr lang="en-US" dirty="0"/>
          </a:p>
        </p:txBody>
      </p:sp>
      <p:cxnSp>
        <p:nvCxnSpPr>
          <p:cNvPr id="27" name="Straight Arrow Connector 26"/>
          <p:cNvCxnSpPr>
            <a:stCxn id="25" idx="3"/>
            <a:endCxn id="26" idx="1"/>
          </p:cNvCxnSpPr>
          <p:nvPr/>
        </p:nvCxnSpPr>
        <p:spPr>
          <a:xfrm>
            <a:off x="2957147" y="2146702"/>
            <a:ext cx="4950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6" idx="3"/>
            <a:endCxn id="22" idx="1"/>
          </p:cNvCxnSpPr>
          <p:nvPr/>
        </p:nvCxnSpPr>
        <p:spPr>
          <a:xfrm flipV="1">
            <a:off x="4976166" y="1899288"/>
            <a:ext cx="2463572" cy="24741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301047" y="5274394"/>
            <a:ext cx="8882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pipe</a:t>
            </a:r>
          </a:p>
        </p:txBody>
      </p:sp>
      <p:cxnSp>
        <p:nvCxnSpPr>
          <p:cNvPr id="35" name="Elbow Connector 34"/>
          <p:cNvCxnSpPr>
            <a:stCxn id="26" idx="3"/>
            <a:endCxn id="34" idx="1"/>
          </p:cNvCxnSpPr>
          <p:nvPr/>
        </p:nvCxnSpPr>
        <p:spPr>
          <a:xfrm>
            <a:off x="4976166" y="2146702"/>
            <a:ext cx="1324881" cy="3312358"/>
          </a:xfrm>
          <a:prstGeom prst="bentConnector3">
            <a:avLst>
              <a:gd name="adj1" fmla="val 2239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698424" y="5979497"/>
            <a:ext cx="10429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/>
              <a:t>expected</a:t>
            </a:r>
            <a:br>
              <a:rPr lang="en-US" smtClean="0"/>
            </a:br>
            <a:r>
              <a:rPr lang="en-US" smtClean="0"/>
              <a:t>packets</a:t>
            </a:r>
            <a:endParaRPr lang="en-US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9698424" y="5274394"/>
            <a:ext cx="10302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pipe</a:t>
            </a:r>
          </a:p>
        </p:txBody>
      </p:sp>
      <p:cxnSp>
        <p:nvCxnSpPr>
          <p:cNvPr id="44" name="Elbow Connector 43"/>
          <p:cNvCxnSpPr>
            <a:stCxn id="26" idx="3"/>
            <a:endCxn id="41" idx="1"/>
          </p:cNvCxnSpPr>
          <p:nvPr/>
        </p:nvCxnSpPr>
        <p:spPr>
          <a:xfrm>
            <a:off x="4976166" y="2146702"/>
            <a:ext cx="4722258" cy="4155961"/>
          </a:xfrm>
          <a:prstGeom prst="bentConnector3">
            <a:avLst>
              <a:gd name="adj1" fmla="val 634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ight Brace 49"/>
          <p:cNvSpPr/>
          <p:nvPr/>
        </p:nvSpPr>
        <p:spPr>
          <a:xfrm>
            <a:off x="10864735" y="5274394"/>
            <a:ext cx="215599" cy="1351434"/>
          </a:xfrm>
          <a:prstGeom prst="rightBrace">
            <a:avLst>
              <a:gd name="adj1" fmla="val 43413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11080334" y="5765445"/>
            <a:ext cx="101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compare</a:t>
            </a:r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185823" y="6353123"/>
            <a:ext cx="768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Currently open-loop testing only (no control messages received </a:t>
            </a:r>
            <a:r>
              <a:rPr lang="en-US" smtClean="0"/>
              <a:t>from simulator).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1818994" y="1312967"/>
            <a:ext cx="1209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simple test</a:t>
            </a:r>
            <a:br>
              <a:rPr lang="en-US" i="1" smtClean="0"/>
            </a:br>
            <a:r>
              <a:rPr lang="en-US" i="1" smtClean="0"/>
              <a:t>framework</a:t>
            </a:r>
            <a:endParaRPr lang="en-US" i="1" dirty="0"/>
          </a:p>
        </p:txBody>
      </p:sp>
      <p:cxnSp>
        <p:nvCxnSpPr>
          <p:cNvPr id="55" name="Elbow Connector 54"/>
          <p:cNvCxnSpPr>
            <a:stCxn id="43" idx="3"/>
            <a:endCxn id="26" idx="0"/>
          </p:cNvCxnSpPr>
          <p:nvPr/>
        </p:nvCxnSpPr>
        <p:spPr>
          <a:xfrm flipH="1" flipV="1">
            <a:off x="4214166" y="1607986"/>
            <a:ext cx="6514552" cy="3851074"/>
          </a:xfrm>
          <a:prstGeom prst="bentConnector4">
            <a:avLst>
              <a:gd name="adj1" fmla="val -11258"/>
              <a:gd name="adj2" fmla="val 10593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8994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test framework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588" y="2146851"/>
            <a:ext cx="11744076" cy="40301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add test1 0 data.f1:0x****0101 setb1(val:0x7f,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port:2)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add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ex1 100 extra$0.h:0x25** act1(val:0x25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setdefault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test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compare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()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expect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2 00000101 ******** **** 7f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66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packet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0 00000101 00000202 0303 55 66 7777 88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00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expect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3 00000202 ******** **** 07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66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packet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2 00000202 00000303 0404 55 66 7777 88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00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# comment</a:t>
            </a:r>
          </a:p>
          <a:p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9643216" y="2378167"/>
            <a:ext cx="2251935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mtClean="0"/>
              <a:t>Add table entries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643216" y="3038125"/>
            <a:ext cx="2251935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mtClean="0"/>
              <a:t>Set default action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643216" y="3419788"/>
            <a:ext cx="2251935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mtClean="0"/>
              <a:t>Expected packets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643216" y="3994454"/>
            <a:ext cx="2251935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Sent packets</a:t>
            </a:r>
            <a:endParaRPr lang="en-US" dirty="0"/>
          </a:p>
        </p:txBody>
      </p:sp>
      <p:cxnSp>
        <p:nvCxnSpPr>
          <p:cNvPr id="9" name="Straight Arrow Connector 8"/>
          <p:cNvCxnSpPr>
            <a:stCxn id="6" idx="1"/>
          </p:cNvCxnSpPr>
          <p:nvPr/>
        </p:nvCxnSpPr>
        <p:spPr>
          <a:xfrm flipH="1" flipV="1">
            <a:off x="8476090" y="3587239"/>
            <a:ext cx="1167126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1"/>
          </p:cNvCxnSpPr>
          <p:nvPr/>
        </p:nvCxnSpPr>
        <p:spPr>
          <a:xfrm flipH="1">
            <a:off x="8476090" y="3587240"/>
            <a:ext cx="1167126" cy="6333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1"/>
          </p:cNvCxnSpPr>
          <p:nvPr/>
        </p:nvCxnSpPr>
        <p:spPr>
          <a:xfrm flipH="1" flipV="1">
            <a:off x="8476090" y="3936453"/>
            <a:ext cx="1167126" cy="2254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1"/>
          </p:cNvCxnSpPr>
          <p:nvPr/>
        </p:nvCxnSpPr>
        <p:spPr>
          <a:xfrm flipH="1">
            <a:off x="8547652" y="4161906"/>
            <a:ext cx="1095564" cy="4072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92590" y="5774700"/>
            <a:ext cx="1694019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mtClean="0"/>
              <a:t>Switch interface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19" idx="0"/>
          </p:cNvCxnSpPr>
          <p:nvPr/>
        </p:nvCxnSpPr>
        <p:spPr>
          <a:xfrm flipV="1">
            <a:off x="1339600" y="4707172"/>
            <a:ext cx="226807" cy="10675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789043" y="4983634"/>
            <a:ext cx="6615486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Packet contents in hex (prefix of contents for received packets)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838200" y="1477045"/>
            <a:ext cx="1318223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mtClean="0"/>
              <a:t>Table name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5" idx="2"/>
          </p:cNvCxnSpPr>
          <p:nvPr/>
        </p:nvCxnSpPr>
        <p:spPr>
          <a:xfrm flipH="1">
            <a:off x="1453003" y="1811948"/>
            <a:ext cx="44309" cy="3905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428461" y="1477045"/>
            <a:ext cx="1539240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mtClean="0"/>
              <a:t>Table key field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29" idx="2"/>
          </p:cNvCxnSpPr>
          <p:nvPr/>
        </p:nvCxnSpPr>
        <p:spPr>
          <a:xfrm flipH="1">
            <a:off x="3043265" y="1811948"/>
            <a:ext cx="154816" cy="3905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4018721" y="1288427"/>
            <a:ext cx="1777779" cy="5235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mtClean="0"/>
              <a:t>Key value</a:t>
            </a:r>
            <a:br>
              <a:rPr lang="en-US" smtClean="0"/>
            </a:br>
            <a:r>
              <a:rPr lang="en-US" smtClean="0"/>
              <a:t>(</a:t>
            </a:r>
            <a:r>
              <a:rPr lang="en-US" dirty="0" smtClean="0"/>
              <a:t>hex, bin or </a:t>
            </a:r>
            <a:r>
              <a:rPr lang="en-US" dirty="0" err="1" smtClean="0"/>
              <a:t>oct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2" idx="2"/>
          </p:cNvCxnSpPr>
          <p:nvPr/>
        </p:nvCxnSpPr>
        <p:spPr>
          <a:xfrm flipH="1">
            <a:off x="4699221" y="1811949"/>
            <a:ext cx="208390" cy="3905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847520" y="1477045"/>
            <a:ext cx="1372264" cy="3110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mtClean="0"/>
              <a:t>Action name</a:t>
            </a:r>
            <a:endParaRPr lang="en-US" dirty="0"/>
          </a:p>
        </p:txBody>
      </p:sp>
      <p:cxnSp>
        <p:nvCxnSpPr>
          <p:cNvPr id="37" name="Straight Arrow Connector 36"/>
          <p:cNvCxnSpPr>
            <a:stCxn id="36" idx="2"/>
          </p:cNvCxnSpPr>
          <p:nvPr/>
        </p:nvCxnSpPr>
        <p:spPr>
          <a:xfrm flipH="1">
            <a:off x="6297434" y="1788095"/>
            <a:ext cx="236218" cy="3905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7658798" y="1477045"/>
            <a:ext cx="1372264" cy="3110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Action data</a:t>
            </a:r>
            <a:endParaRPr lang="en-US" dirty="0"/>
          </a:p>
        </p:txBody>
      </p:sp>
      <p:cxnSp>
        <p:nvCxnSpPr>
          <p:cNvPr id="41" name="Straight Arrow Connector 40"/>
          <p:cNvCxnSpPr>
            <a:stCxn id="40" idx="2"/>
          </p:cNvCxnSpPr>
          <p:nvPr/>
        </p:nvCxnSpPr>
        <p:spPr>
          <a:xfrm flipH="1">
            <a:off x="7270804" y="1788095"/>
            <a:ext cx="1074126" cy="4144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40" idx="2"/>
          </p:cNvCxnSpPr>
          <p:nvPr/>
        </p:nvCxnSpPr>
        <p:spPr>
          <a:xfrm>
            <a:off x="8344930" y="1788095"/>
            <a:ext cx="329943" cy="4144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ight Brace 46"/>
          <p:cNvSpPr/>
          <p:nvPr/>
        </p:nvSpPr>
        <p:spPr>
          <a:xfrm rot="5400000">
            <a:off x="4932672" y="1571377"/>
            <a:ext cx="268628" cy="6555887"/>
          </a:xfrm>
          <a:prstGeom prst="rightBrace">
            <a:avLst>
              <a:gd name="adj1" fmla="val 49773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5343277" y="6051163"/>
            <a:ext cx="1473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= don’t care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78701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and running switch.p4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6167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largest public P4 program: see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github.com/p4lang/switch</a:t>
            </a:r>
            <a:endParaRPr lang="en-US" dirty="0" smtClean="0"/>
          </a:p>
          <a:p>
            <a:r>
              <a:rPr lang="en-US" dirty="0" smtClean="0"/>
              <a:t>Lots of available tests (PTF tests)</a:t>
            </a:r>
            <a:endParaRPr lang="en-US" dirty="0"/>
          </a:p>
          <a:p>
            <a:r>
              <a:rPr lang="en-US" dirty="0" smtClean="0"/>
              <a:t>You use the new P4 compiler to generate a JSON file</a:t>
            </a:r>
          </a:p>
          <a:p>
            <a:r>
              <a:rPr lang="en-US" dirty="0" smtClean="0"/>
              <a:t>You use the old P4 compiler to generate the control-plane APIs from the JSON</a:t>
            </a:r>
          </a:p>
          <a:p>
            <a:r>
              <a:rPr lang="en-US" dirty="0" smtClean="0"/>
              <a:t>Modify the switch/p4-build/bmv2/</a:t>
            </a:r>
            <a:r>
              <a:rPr lang="en-US" dirty="0" err="1" smtClean="0"/>
              <a:t>Makefile.am</a:t>
            </a:r>
            <a:r>
              <a:rPr lang="en-US" dirty="0" smtClean="0"/>
              <a:t> as follows:</a:t>
            </a:r>
          </a:p>
          <a:p>
            <a:pPr marL="0" indent="0">
              <a:buNone/>
            </a:pPr>
            <a:r>
              <a:rPr lang="en-US" dirty="0"/>
              <a:t>-    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PYTHONPATH=$$PYTHONPATH:$(MY_PYTHONPATH) $(P4C_BM) --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pd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$(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builddir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)/p4_pd/ --p4-prefix $(P4_PREFIX) --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$(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builddir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)/$(P4_JSON_OUTPUT) $(P4_PATH)</a:t>
            </a:r>
          </a:p>
          <a:p>
            <a:pPr marL="0" indent="0"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+       $</a:t>
            </a:r>
            <a:r>
              <a:rPr lang="en-US" sz="16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(P4CNEW)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-o $(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builddir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)/$(P4_JSON_OUTPUT) --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p4-14 $(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P4_PATH)</a:t>
            </a:r>
          </a:p>
          <a:p>
            <a:pPr marL="0" indent="0"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+       PYTHONPATH=$$PYTHONPATH:$(MY_PYTHONPATH) $(P4C_BM) --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pd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-from-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--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pd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$(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builddir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)/$(P4_NAME)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--p4-prefix $(P4_PREFIX)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$(P4C_BM_FLAGS) $(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builddir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)/$(P4_JSON_OUTPUT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dirty="0" smtClean="0"/>
              <a:t>Make P4CNEW point to p4c-bm2-ss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68346" y="217466"/>
            <a:ext cx="2151611" cy="162088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6185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eBPF</a:t>
            </a:r>
            <a:r>
              <a:rPr lang="en-US" dirty="0" smtClean="0"/>
              <a:t> Back-end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Berkeley_Packet_Filter</a:t>
            </a:r>
            <a:endParaRPr lang="en-US" dirty="0"/>
          </a:p>
          <a:p>
            <a:r>
              <a:rPr lang="en-US" dirty="0" smtClean="0"/>
              <a:t>Compiles programs written for ebpf_model.p4</a:t>
            </a:r>
          </a:p>
          <a:p>
            <a:r>
              <a:rPr lang="en-US" dirty="0" smtClean="0"/>
              <a:t>Converts IR to a restricted subset of C, which can be further compiled using LLVM to </a:t>
            </a:r>
            <a:r>
              <a:rPr lang="en-US" dirty="0" err="1" smtClean="0"/>
              <a:t>eBPF</a:t>
            </a:r>
            <a:endParaRPr lang="en-US" dirty="0" smtClean="0"/>
          </a:p>
          <a:p>
            <a:r>
              <a:rPr lang="en-US" dirty="0" smtClean="0"/>
              <a:t>Can be used to program the Linux kernel</a:t>
            </a:r>
          </a:p>
          <a:p>
            <a:r>
              <a:rPr lang="en-US" dirty="0" smtClean="0"/>
              <a:t>Currently restricted to writing packet filters</a:t>
            </a:r>
          </a:p>
          <a:p>
            <a:r>
              <a:rPr lang="en-US" dirty="0" smtClean="0"/>
              <a:t>[TODO] add instructions showing how to use 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9183" y="174196"/>
            <a:ext cx="2204293" cy="259371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75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7070"/>
            <a:ext cx="10515600" cy="66157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Front-end passes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748641"/>
            <a:ext cx="8229600" cy="5885460"/>
          </a:xfrm>
        </p:spPr>
        <p:txBody>
          <a:bodyPr>
            <a:normAutofit/>
          </a:bodyPr>
          <a:lstStyle/>
          <a:p>
            <a:r>
              <a:rPr lang="en-US" dirty="0" smtClean="0"/>
              <a:t>Program parsing</a:t>
            </a:r>
          </a:p>
          <a:p>
            <a:r>
              <a:rPr lang="en-US" dirty="0" smtClean="0"/>
              <a:t>Validation</a:t>
            </a:r>
          </a:p>
          <a:p>
            <a:r>
              <a:rPr lang="en-US" dirty="0" smtClean="0"/>
              <a:t>Name resolution</a:t>
            </a:r>
          </a:p>
          <a:p>
            <a:r>
              <a:rPr lang="en-US" dirty="0" smtClean="0"/>
              <a:t>Type checking/type inference (</a:t>
            </a:r>
            <a:r>
              <a:rPr lang="en-US" dirty="0" err="1" smtClean="0"/>
              <a:t>Hindley</a:t>
            </a:r>
            <a:r>
              <a:rPr lang="en-US" dirty="0" smtClean="0"/>
              <a:t>-Milner)</a:t>
            </a:r>
          </a:p>
          <a:p>
            <a:r>
              <a:rPr lang="en-US" dirty="0" smtClean="0"/>
              <a:t>Make semantics explicit (e.g. order side-effects)</a:t>
            </a:r>
          </a:p>
          <a:p>
            <a:r>
              <a:rPr lang="en-US" dirty="0" smtClean="0"/>
              <a:t>Optimizations</a:t>
            </a:r>
          </a:p>
          <a:p>
            <a:r>
              <a:rPr lang="en-US" dirty="0" smtClean="0"/>
              <a:t>Compile-time evaluation &amp; specialization</a:t>
            </a:r>
          </a:p>
          <a:p>
            <a:r>
              <a:rPr lang="en-US" dirty="0" smtClean="0"/>
              <a:t>Conversion to P4 source</a:t>
            </a:r>
          </a:p>
          <a:p>
            <a:r>
              <a:rPr lang="en-US" dirty="0" smtClean="0"/>
              <a:t>Deparser inference (for P4</a:t>
            </a:r>
            <a:r>
              <a:rPr lang="en-US" baseline="-25000" dirty="0" smtClean="0"/>
              <a:t>14</a:t>
            </a:r>
            <a:r>
              <a:rPr lang="en-US" dirty="0" smtClean="0"/>
              <a:t> programs</a:t>
            </a:r>
            <a:r>
              <a:rPr lang="en-US" dirty="0"/>
              <a:t>)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9085" y="728419"/>
            <a:ext cx="1108129" cy="138709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6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9147"/>
          </a:xfrm>
        </p:spPr>
        <p:txBody>
          <a:bodyPr/>
          <a:lstStyle/>
          <a:p>
            <a:r>
              <a:rPr lang="en-US" dirty="0" smtClean="0"/>
              <a:t>Mid-end passes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80160"/>
            <a:ext cx="10515600" cy="5474208"/>
          </a:xfrm>
        </p:spPr>
        <p:txBody>
          <a:bodyPr>
            <a:normAutofit/>
          </a:bodyPr>
          <a:lstStyle/>
          <a:p>
            <a:r>
              <a:rPr lang="en-US" dirty="0" smtClean="0"/>
              <a:t>Mid-end is different for each target</a:t>
            </a:r>
          </a:p>
          <a:p>
            <a:r>
              <a:rPr lang="en-US" dirty="0" smtClean="0"/>
              <a:t>Assembled from a library of existing passes</a:t>
            </a:r>
          </a:p>
          <a:p>
            <a:pPr lvl="1"/>
            <a:r>
              <a:rPr lang="en-US" dirty="0" smtClean="0"/>
              <a:t>Inlining (control, action, parser)</a:t>
            </a:r>
          </a:p>
          <a:p>
            <a:pPr lvl="1"/>
            <a:r>
              <a:rPr lang="en-US" dirty="0" smtClean="0"/>
              <a:t>Optimizations</a:t>
            </a:r>
          </a:p>
          <a:p>
            <a:pPr lvl="1"/>
            <a:r>
              <a:rPr lang="en-US" dirty="0" smtClean="0"/>
              <a:t>Create actions / tables from statements and actions</a:t>
            </a:r>
          </a:p>
          <a:p>
            <a:pPr lvl="1"/>
            <a:r>
              <a:rPr lang="en-US" dirty="0" smtClean="0"/>
              <a:t>Eliminate tuple and </a:t>
            </a:r>
            <a:r>
              <a:rPr lang="en-US" dirty="0" err="1" smtClean="0"/>
              <a:t>enum</a:t>
            </a:r>
            <a:r>
              <a:rPr lang="en-US" dirty="0" smtClean="0"/>
              <a:t> types</a:t>
            </a:r>
          </a:p>
          <a:p>
            <a:pPr lvl="1"/>
            <a:r>
              <a:rPr lang="en-US" dirty="0" smtClean="0"/>
              <a:t>Predicate code (convert ifs to ?:)</a:t>
            </a:r>
          </a:p>
          <a:p>
            <a:pPr lvl="1"/>
            <a:r>
              <a:rPr lang="en-US" dirty="0" smtClean="0"/>
              <a:t>Etc.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22969" y="728419"/>
            <a:ext cx="1053885" cy="138709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0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Back-end passes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Target-specific</a:t>
            </a:r>
          </a:p>
          <a:p>
            <a:r>
              <a:rPr lang="en-US" dirty="0" smtClean="0"/>
              <a:t>Can backtrack, even back into </a:t>
            </a:r>
            <a:r>
              <a:rPr lang="en-US" dirty="0"/>
              <a:t>m</a:t>
            </a:r>
            <a:r>
              <a:rPr lang="en-US" dirty="0" smtClean="0"/>
              <a:t>id-end</a:t>
            </a:r>
            <a:br>
              <a:rPr lang="en-US" dirty="0" smtClean="0"/>
            </a:br>
            <a:r>
              <a:rPr lang="en-US" dirty="0" smtClean="0"/>
              <a:t>(allows early passes to remake bad decisions)</a:t>
            </a:r>
          </a:p>
          <a:p>
            <a:r>
              <a:rPr lang="en-US" dirty="0" smtClean="0"/>
              <a:t>Lower code further to remove idioms not supported by target</a:t>
            </a:r>
          </a:p>
          <a:p>
            <a:r>
              <a:rPr lang="en-US" dirty="0" smtClean="0"/>
              <a:t>Resource allocation</a:t>
            </a:r>
          </a:p>
          <a:p>
            <a:pPr lvl="1"/>
            <a:r>
              <a:rPr lang="en-US" dirty="0" smtClean="0"/>
              <a:t>Table allocation and placement</a:t>
            </a:r>
          </a:p>
          <a:p>
            <a:pPr lvl="1"/>
            <a:r>
              <a:rPr lang="en-US" dirty="0" smtClean="0"/>
              <a:t>Register allocation</a:t>
            </a:r>
          </a:p>
          <a:p>
            <a:pPr lvl="1"/>
            <a:r>
              <a:rPr lang="en-US" dirty="0" smtClean="0"/>
              <a:t>Parser timing and control</a:t>
            </a:r>
          </a:p>
          <a:p>
            <a:pPr lvl="1"/>
            <a:r>
              <a:rPr lang="en-US" dirty="0" smtClean="0"/>
              <a:t>Allocate “extern” resources</a:t>
            </a:r>
          </a:p>
          <a:p>
            <a:r>
              <a:rPr lang="en-US" dirty="0" smtClean="0"/>
              <a:t>Target specific optimizations</a:t>
            </a:r>
          </a:p>
          <a:p>
            <a:r>
              <a:rPr lang="en-US" dirty="0" smtClean="0"/>
              <a:t>Code generation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69105" y="728419"/>
            <a:ext cx="1193370" cy="138709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85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2004"/>
          </a:xfrm>
        </p:spPr>
        <p:txBody>
          <a:bodyPr>
            <a:normAutofit/>
          </a:bodyPr>
          <a:lstStyle/>
          <a:p>
            <a:r>
              <a:rPr lang="en-US" dirty="0" smtClean="0"/>
              <a:t>Common infrastructure for all compiler passes</a:t>
            </a:r>
          </a:p>
          <a:p>
            <a:pPr lvl="1"/>
            <a:r>
              <a:rPr lang="en-US" dirty="0" smtClean="0"/>
              <a:t>Same IR and visitor base classes</a:t>
            </a:r>
          </a:p>
          <a:p>
            <a:pPr lvl="1"/>
            <a:r>
              <a:rPr lang="en-US" dirty="0" smtClean="0"/>
              <a:t>Common utilities (error reporting, collections, strings, etc.)</a:t>
            </a:r>
          </a:p>
          <a:p>
            <a:r>
              <a:rPr lang="en-US" dirty="0" smtClean="0"/>
              <a:t>C++11, using garbage-collection (-</a:t>
            </a:r>
            <a:r>
              <a:rPr lang="en-US" dirty="0" err="1" smtClean="0"/>
              <a:t>lgc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Clean separation between front-end, mid-end and back-end</a:t>
            </a:r>
          </a:p>
          <a:p>
            <a:pPr lvl="1"/>
            <a:r>
              <a:rPr lang="en-US" dirty="0" smtClean="0"/>
              <a:t>New </a:t>
            </a:r>
            <a:r>
              <a:rPr lang="en-US" dirty="0" err="1" smtClean="0"/>
              <a:t>mid+back-ends</a:t>
            </a:r>
            <a:r>
              <a:rPr lang="en-US" dirty="0" smtClean="0"/>
              <a:t> can be added easily</a:t>
            </a:r>
          </a:p>
          <a:p>
            <a:r>
              <a:rPr lang="en-US" dirty="0" smtClean="0"/>
              <a:t>IR can be extended (front-end and back-end may have different IRs)</a:t>
            </a:r>
          </a:p>
          <a:p>
            <a:r>
              <a:rPr lang="en-US" dirty="0" smtClean="0"/>
              <a:t>IR can be serialized to/from JSON</a:t>
            </a:r>
          </a:p>
          <a:p>
            <a:r>
              <a:rPr lang="en-US" dirty="0" smtClean="0"/>
              <a:t>Passes can be added easily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5656" y="68118"/>
            <a:ext cx="2644085" cy="264408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9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136" y="785247"/>
            <a:ext cx="1901864" cy="4437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292087"/>
          </a:xfrm>
        </p:spPr>
        <p:txBody>
          <a:bodyPr/>
          <a:lstStyle/>
          <a:p>
            <a:r>
              <a:rPr lang="en-US" dirty="0" smtClean="0"/>
              <a:t>Additional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461" y="1825625"/>
            <a:ext cx="10997339" cy="4351338"/>
          </a:xfrm>
        </p:spPr>
        <p:txBody>
          <a:bodyPr/>
          <a:lstStyle/>
          <a:p>
            <a:r>
              <a:rPr lang="en-US" dirty="0" smtClean="0"/>
              <a:t>All documentation is in the source tree</a:t>
            </a:r>
          </a:p>
          <a:p>
            <a:r>
              <a:rPr lang="en-US" dirty="0" smtClean="0"/>
              <a:t>Source files are (being) commented with </a:t>
            </a:r>
            <a:r>
              <a:rPr lang="en-US" dirty="0" err="1" smtClean="0"/>
              <a:t>doxygen</a:t>
            </a:r>
            <a:endParaRPr lang="en-US" dirty="0" smtClean="0"/>
          </a:p>
          <a:p>
            <a:r>
              <a:rPr lang="en-US" dirty="0" smtClean="0"/>
              <a:t>Root of the documentation is in the docs/ folder of the source tree</a:t>
            </a:r>
          </a:p>
          <a:p>
            <a:r>
              <a:rPr lang="en-US" dirty="0"/>
              <a:t>P</a:t>
            </a:r>
            <a:r>
              <a:rPr lang="en-US" dirty="0" smtClean="0"/>
              <a:t>rovides links to other documentation files</a:t>
            </a:r>
          </a:p>
          <a:p>
            <a:r>
              <a:rPr lang="en-US" dirty="0" smtClean="0"/>
              <a:t>Each back-end can have additional documentation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64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Code Organization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659" y="539104"/>
            <a:ext cx="4445000" cy="29591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4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new compiler for P4</a:t>
            </a:r>
            <a:r>
              <a:rPr lang="en-US" baseline="-25000" dirty="0" smtClean="0"/>
              <a:t>16</a:t>
            </a:r>
          </a:p>
          <a:p>
            <a:r>
              <a:rPr lang="en-US" dirty="0" smtClean="0"/>
              <a:t>P4 = a language for programmable networks; see </a:t>
            </a:r>
            <a:r>
              <a:rPr lang="en-US" dirty="0" smtClean="0">
                <a:hlinkClick r:id="rId2"/>
              </a:rPr>
              <a:t>http://p4.org</a:t>
            </a:r>
            <a:endParaRPr lang="en-US" dirty="0" smtClean="0"/>
          </a:p>
          <a:p>
            <a:r>
              <a:rPr lang="en-US" dirty="0" smtClean="0"/>
              <a:t>Compiles both P4</a:t>
            </a:r>
            <a:r>
              <a:rPr lang="en-US" baseline="-25000" dirty="0" smtClean="0"/>
              <a:t>14</a:t>
            </a:r>
            <a:r>
              <a:rPr lang="en-US" dirty="0" smtClean="0"/>
              <a:t> (i.e., P4 v1.0 and P4 v1.1) and P4</a:t>
            </a:r>
            <a:r>
              <a:rPr lang="en-US" baseline="-25000" dirty="0" smtClean="0"/>
              <a:t>16</a:t>
            </a:r>
            <a:r>
              <a:rPr lang="en-US" dirty="0" smtClean="0"/>
              <a:t> programs</a:t>
            </a:r>
          </a:p>
          <a:p>
            <a:r>
              <a:rPr lang="en-US" dirty="0"/>
              <a:t>P4</a:t>
            </a:r>
            <a:r>
              <a:rPr lang="en-US" baseline="-25000" dirty="0"/>
              <a:t>16</a:t>
            </a:r>
            <a:r>
              <a:rPr lang="en-US" dirty="0"/>
              <a:t> specification: </a:t>
            </a:r>
            <a:r>
              <a:rPr lang="en-US" dirty="0">
                <a:hlinkClick r:id="rId3"/>
              </a:rPr>
              <a:t>https://github.com/p4lang/p4-spec/tree/master/p4-16/spec</a:t>
            </a:r>
            <a:endParaRPr lang="en-US" dirty="0"/>
          </a:p>
          <a:p>
            <a:r>
              <a:rPr lang="en-US" dirty="0" smtClean="0"/>
              <a:t>Apache 2 license, open-source, reference implementation</a:t>
            </a:r>
          </a:p>
          <a:p>
            <a:r>
              <a:rPr lang="en-US" dirty="0" smtClean="0">
                <a:hlinkClick r:id="rId4" action="ppaction://hlinkfile"/>
              </a:rPr>
              <a:t>http//github.com/p4lang/p4c</a:t>
            </a:r>
            <a:endParaRPr lang="en-US" dirty="0" smtClean="0"/>
          </a:p>
        </p:txBody>
      </p:sp>
      <p:pic>
        <p:nvPicPr>
          <p:cNvPr id="4" name="Picture 3" descr="File:&lt;strong&gt;New&lt;/strong&gt; icon shiny badge.svg - Wikimedia Commons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744" y="266843"/>
            <a:ext cx="2630905" cy="263090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53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2584" y="106097"/>
            <a:ext cx="10515600" cy="866990"/>
          </a:xfrm>
        </p:spPr>
        <p:txBody>
          <a:bodyPr/>
          <a:lstStyle/>
          <a:p>
            <a:r>
              <a:rPr lang="en-US" dirty="0" smtClean="0"/>
              <a:t>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76" y="1247614"/>
            <a:ext cx="8231769" cy="492934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/p4lang/p4c.git</a:t>
            </a:r>
          </a:p>
          <a:p>
            <a:r>
              <a:rPr lang="en-US" dirty="0" smtClean="0"/>
              <a:t>Required software is described in docs/README.md</a:t>
            </a:r>
          </a:p>
          <a:p>
            <a:pPr lvl="1"/>
            <a:r>
              <a:rPr lang="en-US" dirty="0" smtClean="0"/>
              <a:t>Need a U*X system (Linux or </a:t>
            </a:r>
            <a:r>
              <a:rPr lang="en-US" dirty="0" err="1" smtClean="0"/>
              <a:t>MacOS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To build: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cd p4c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./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bootstrap.sh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cd build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make –j4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make check –j4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7945" y="1686760"/>
            <a:ext cx="2998585" cy="38315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3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290"/>
            <a:ext cx="10515600" cy="1325563"/>
          </a:xfrm>
        </p:spPr>
        <p:txBody>
          <a:bodyPr/>
          <a:lstStyle/>
          <a:p>
            <a:r>
              <a:rPr lang="en-US" dirty="0" smtClean="0"/>
              <a:t>Build process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71281" y="4105583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IR.def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14" y="5669517"/>
            <a:ext cx="1761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IR definition files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19146" y="4655105"/>
            <a:ext cx="1428750" cy="6762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ir</a:t>
            </a:r>
            <a:r>
              <a:rPr lang="en-US" dirty="0" smtClean="0"/>
              <a:t>-generator</a:t>
            </a:r>
            <a:endParaRPr lang="en-US" dirty="0"/>
          </a:p>
        </p:txBody>
      </p:sp>
      <p:cxnSp>
        <p:nvCxnSpPr>
          <p:cNvPr id="10" name="Straight Arrow Connector 9"/>
          <p:cNvCxnSpPr>
            <a:stCxn id="5" idx="3"/>
            <a:endCxn id="8" idx="1"/>
          </p:cNvCxnSpPr>
          <p:nvPr/>
        </p:nvCxnSpPr>
        <p:spPr>
          <a:xfrm>
            <a:off x="1442856" y="4443721"/>
            <a:ext cx="776290" cy="5495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257496" y="4655105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ir.</a:t>
            </a:r>
            <a:r>
              <a:rPr lang="en-US" dirty="0" smtClean="0"/>
              <a:t>*</a:t>
            </a:r>
          </a:p>
          <a:p>
            <a:pPr algn="ctr"/>
            <a:r>
              <a:rPr lang="en-US" dirty="0" smtClean="0"/>
              <a:t>visitor.*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8" idx="3"/>
            <a:endCxn id="17" idx="1"/>
          </p:cNvCxnSpPr>
          <p:nvPr/>
        </p:nvCxnSpPr>
        <p:spPr>
          <a:xfrm>
            <a:off x="3647896" y="4993243"/>
            <a:ext cx="609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57495" y="5346352"/>
            <a:ext cx="1457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IR and visitor </a:t>
            </a:r>
            <a:br>
              <a:rPr lang="en-US" dirty="0" smtClean="0"/>
            </a:br>
            <a:r>
              <a:rPr lang="en-US" dirty="0" smtClean="0"/>
              <a:t>C++ code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271282" y="4913853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backend.</a:t>
            </a:r>
            <a:br>
              <a:rPr lang="en-US" dirty="0" smtClean="0"/>
            </a:br>
            <a:r>
              <a:rPr lang="en-US" dirty="0" err="1" smtClean="0"/>
              <a:t>def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5" idx="3"/>
            <a:endCxn id="8" idx="1"/>
          </p:cNvCxnSpPr>
          <p:nvPr/>
        </p:nvCxnSpPr>
        <p:spPr>
          <a:xfrm flipV="1">
            <a:off x="1442857" y="4993243"/>
            <a:ext cx="776289" cy="2587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8526194" y="3452841"/>
            <a:ext cx="1428750" cy="6762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c++</a:t>
            </a:r>
            <a:r>
              <a:rPr lang="en-US" dirty="0" smtClean="0"/>
              <a:t> compiler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257495" y="3659744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frontend</a:t>
            </a:r>
          </a:p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876286" y="1958713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backend</a:t>
            </a:r>
          </a:p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cxnSp>
        <p:nvCxnSpPr>
          <p:cNvPr id="37" name="Straight Arrow Connector 36"/>
          <p:cNvCxnSpPr>
            <a:stCxn id="35" idx="3"/>
            <a:endCxn id="47" idx="1"/>
          </p:cNvCxnSpPr>
          <p:nvPr/>
        </p:nvCxnSpPr>
        <p:spPr>
          <a:xfrm>
            <a:off x="5429070" y="3997882"/>
            <a:ext cx="655909" cy="5778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7" idx="3"/>
            <a:endCxn id="47" idx="1"/>
          </p:cNvCxnSpPr>
          <p:nvPr/>
        </p:nvCxnSpPr>
        <p:spPr>
          <a:xfrm flipV="1">
            <a:off x="5429071" y="4575716"/>
            <a:ext cx="655908" cy="4175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6" idx="2"/>
            <a:endCxn id="33" idx="0"/>
          </p:cNvCxnSpPr>
          <p:nvPr/>
        </p:nvCxnSpPr>
        <p:spPr>
          <a:xfrm>
            <a:off x="8462074" y="2634988"/>
            <a:ext cx="778495" cy="8178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0540732" y="3452840"/>
            <a:ext cx="1171575" cy="6762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p4 compiler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3814421" y="1279917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libp4c</a:t>
            </a:r>
            <a:br>
              <a:rPr lang="en-US" dirty="0" smtClean="0"/>
            </a:br>
            <a:r>
              <a:rPr lang="en-US" dirty="0" err="1" smtClean="0"/>
              <a:t>toolkit.a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50" idx="2"/>
            <a:endCxn id="33" idx="1"/>
          </p:cNvCxnSpPr>
          <p:nvPr/>
        </p:nvCxnSpPr>
        <p:spPr>
          <a:xfrm>
            <a:off x="4400209" y="1956192"/>
            <a:ext cx="4125985" cy="18347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3" idx="3"/>
            <a:endCxn id="48" idx="1"/>
          </p:cNvCxnSpPr>
          <p:nvPr/>
        </p:nvCxnSpPr>
        <p:spPr>
          <a:xfrm flipV="1">
            <a:off x="9954944" y="3790978"/>
            <a:ext cx="58578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1633448" y="1314744"/>
            <a:ext cx="1466670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ir</a:t>
            </a:r>
            <a:r>
              <a:rPr lang="en-US" dirty="0" smtClean="0"/>
              <a:t>-generator</a:t>
            </a:r>
            <a:br>
              <a:rPr lang="en-US" dirty="0" smtClean="0"/>
            </a:br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2219146" y="3503802"/>
            <a:ext cx="1428750" cy="6762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c++</a:t>
            </a:r>
            <a:r>
              <a:rPr lang="en-US" dirty="0" smtClean="0"/>
              <a:t> compiler</a:t>
            </a:r>
            <a:endParaRPr lang="en-US" dirty="0"/>
          </a:p>
        </p:txBody>
      </p:sp>
      <p:cxnSp>
        <p:nvCxnSpPr>
          <p:cNvPr id="65" name="Straight Arrow Connector 64"/>
          <p:cNvCxnSpPr>
            <a:stCxn id="58" idx="2"/>
            <a:endCxn id="64" idx="0"/>
          </p:cNvCxnSpPr>
          <p:nvPr/>
        </p:nvCxnSpPr>
        <p:spPr>
          <a:xfrm>
            <a:off x="2366783" y="1991019"/>
            <a:ext cx="566738" cy="15127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4" idx="2"/>
            <a:endCxn id="8" idx="0"/>
          </p:cNvCxnSpPr>
          <p:nvPr/>
        </p:nvCxnSpPr>
        <p:spPr>
          <a:xfrm>
            <a:off x="2933521" y="4180077"/>
            <a:ext cx="0" cy="4750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50" idx="2"/>
            <a:endCxn id="64" idx="0"/>
          </p:cNvCxnSpPr>
          <p:nvPr/>
        </p:nvCxnSpPr>
        <p:spPr>
          <a:xfrm flipH="1">
            <a:off x="2933521" y="1956192"/>
            <a:ext cx="1466688" cy="15476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6084979" y="4237578"/>
            <a:ext cx="668065" cy="6762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link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7213920" y="4263903"/>
            <a:ext cx="1462088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libfrontend.a</a:t>
            </a:r>
            <a:endParaRPr lang="en-US" dirty="0"/>
          </a:p>
        </p:txBody>
      </p:sp>
      <p:cxnSp>
        <p:nvCxnSpPr>
          <p:cNvPr id="53" name="Straight Arrow Connector 52"/>
          <p:cNvCxnSpPr>
            <a:stCxn id="47" idx="3"/>
            <a:endCxn id="52" idx="1"/>
          </p:cNvCxnSpPr>
          <p:nvPr/>
        </p:nvCxnSpPr>
        <p:spPr>
          <a:xfrm>
            <a:off x="6753044" y="4575716"/>
            <a:ext cx="460876" cy="263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33" idx="2"/>
          </p:cNvCxnSpPr>
          <p:nvPr/>
        </p:nvCxnSpPr>
        <p:spPr>
          <a:xfrm flipV="1">
            <a:off x="8676008" y="4129116"/>
            <a:ext cx="564561" cy="4729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6576409" y="6118237"/>
            <a:ext cx="188566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P4-14-lex.l, </a:t>
            </a:r>
            <a:br>
              <a:rPr lang="en-US" dirty="0" smtClean="0"/>
            </a:br>
            <a:r>
              <a:rPr lang="en-US" dirty="0" smtClean="0"/>
              <a:t>p4-14-parse.ypp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5944554" y="5177908"/>
            <a:ext cx="1026962" cy="6762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flex</a:t>
            </a:r>
            <a:br>
              <a:rPr lang="en-US" smtClean="0"/>
            </a:br>
            <a:r>
              <a:rPr lang="en-US" smtClean="0"/>
              <a:t>bison</a:t>
            </a:r>
            <a:endParaRPr lang="en-US" dirty="0"/>
          </a:p>
        </p:txBody>
      </p:sp>
      <p:cxnSp>
        <p:nvCxnSpPr>
          <p:cNvPr id="81" name="Straight Arrow Connector 80"/>
          <p:cNvCxnSpPr>
            <a:stCxn id="80" idx="0"/>
            <a:endCxn id="47" idx="2"/>
          </p:cNvCxnSpPr>
          <p:nvPr/>
        </p:nvCxnSpPr>
        <p:spPr>
          <a:xfrm flipH="1" flipV="1">
            <a:off x="6419012" y="4913853"/>
            <a:ext cx="39023" cy="2640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7" idx="0"/>
            <a:endCxn id="80" idx="2"/>
          </p:cNvCxnSpPr>
          <p:nvPr/>
        </p:nvCxnSpPr>
        <p:spPr>
          <a:xfrm flipH="1" flipV="1">
            <a:off x="6458035" y="5854183"/>
            <a:ext cx="1061207" cy="2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5023689" y="6118238"/>
            <a:ext cx="1466670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p4-lex.l, </a:t>
            </a:r>
            <a:br>
              <a:rPr lang="en-US" smtClean="0"/>
            </a:br>
            <a:r>
              <a:rPr lang="en-US" smtClean="0"/>
              <a:t>p4-parse.ypp</a:t>
            </a:r>
            <a:endParaRPr lang="en-US" dirty="0"/>
          </a:p>
        </p:txBody>
      </p:sp>
      <p:cxnSp>
        <p:nvCxnSpPr>
          <p:cNvPr id="90" name="Straight Arrow Connector 89"/>
          <p:cNvCxnSpPr>
            <a:stCxn id="88" idx="0"/>
            <a:endCxn id="80" idx="2"/>
          </p:cNvCxnSpPr>
          <p:nvPr/>
        </p:nvCxnSpPr>
        <p:spPr>
          <a:xfrm flipV="1">
            <a:off x="5757024" y="5854183"/>
            <a:ext cx="701011" cy="2640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9237502" y="1958713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midend</a:t>
            </a:r>
            <a:endParaRPr lang="en-US" dirty="0" smtClean="0"/>
          </a:p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cxnSp>
        <p:nvCxnSpPr>
          <p:cNvPr id="40" name="Straight Arrow Connector 39"/>
          <p:cNvCxnSpPr>
            <a:stCxn id="38" idx="2"/>
            <a:endCxn id="33" idx="0"/>
          </p:cNvCxnSpPr>
          <p:nvPr/>
        </p:nvCxnSpPr>
        <p:spPr>
          <a:xfrm flipH="1">
            <a:off x="9240569" y="2634988"/>
            <a:ext cx="582721" cy="8178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4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Compiler data flow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42367" y="4370097"/>
            <a:ext cx="1152405" cy="108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P4</a:t>
            </a:r>
            <a:r>
              <a:rPr lang="en-US" sz="2400" baseline="-25000" dirty="0" smtClean="0"/>
              <a:t>16</a:t>
            </a:r>
          </a:p>
          <a:p>
            <a:pPr algn="ctr"/>
            <a:r>
              <a:rPr lang="en-US" sz="2400" dirty="0" smtClean="0"/>
              <a:t>parser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260789" y="2974003"/>
            <a:ext cx="984705" cy="9938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P4</a:t>
            </a:r>
            <a:r>
              <a:rPr lang="en-US" sz="2400" baseline="-25000" dirty="0" smtClean="0"/>
              <a:t>14</a:t>
            </a:r>
          </a:p>
          <a:p>
            <a:pPr algn="ctr"/>
            <a:r>
              <a:rPr lang="en-US" sz="2400" dirty="0" smtClean="0"/>
              <a:t>parser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3342368" y="2971130"/>
            <a:ext cx="1152404" cy="9938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convert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-60238" y="3209313"/>
            <a:ext cx="797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P4</a:t>
            </a:r>
            <a:r>
              <a:rPr lang="en-US" sz="2800" baseline="-25000" dirty="0" smtClean="0"/>
              <a:t>14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650310"/>
            <a:ext cx="797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P4</a:t>
            </a:r>
            <a:r>
              <a:rPr lang="en-US" sz="2800" baseline="-25000" dirty="0" smtClean="0"/>
              <a:t>16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78968" y="3114107"/>
            <a:ext cx="429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v1</a:t>
            </a:r>
            <a:br>
              <a:rPr lang="en-US" sz="2000" dirty="0" smtClean="0"/>
            </a:br>
            <a:r>
              <a:rPr lang="en-US" sz="2000" dirty="0" smtClean="0"/>
              <a:t>IR</a:t>
            </a:r>
            <a:endParaRPr lang="en-US" sz="2000" dirty="0"/>
          </a:p>
        </p:txBody>
      </p:sp>
      <p:cxnSp>
        <p:nvCxnSpPr>
          <p:cNvPr id="13" name="Straight Arrow Connector 12"/>
          <p:cNvCxnSpPr>
            <a:stCxn id="7" idx="3"/>
            <a:endCxn id="5" idx="1"/>
          </p:cNvCxnSpPr>
          <p:nvPr/>
        </p:nvCxnSpPr>
        <p:spPr>
          <a:xfrm>
            <a:off x="736775" y="3470923"/>
            <a:ext cx="52401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  <a:endCxn id="4" idx="1"/>
          </p:cNvCxnSpPr>
          <p:nvPr/>
        </p:nvCxnSpPr>
        <p:spPr>
          <a:xfrm>
            <a:off x="797013" y="4911920"/>
            <a:ext cx="254535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5" idx="3"/>
            <a:endCxn id="12" idx="1"/>
          </p:cNvCxnSpPr>
          <p:nvPr/>
        </p:nvCxnSpPr>
        <p:spPr>
          <a:xfrm flipV="1">
            <a:off x="2245494" y="3468050"/>
            <a:ext cx="333474" cy="2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3"/>
            <a:endCxn id="6" idx="1"/>
          </p:cNvCxnSpPr>
          <p:nvPr/>
        </p:nvCxnSpPr>
        <p:spPr>
          <a:xfrm>
            <a:off x="3008894" y="3468050"/>
            <a:ext cx="33347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073581" y="3986447"/>
            <a:ext cx="388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IR</a:t>
            </a:r>
            <a:endParaRPr lang="en-US" sz="2000" dirty="0"/>
          </a:p>
        </p:txBody>
      </p:sp>
      <p:cxnSp>
        <p:nvCxnSpPr>
          <p:cNvPr id="35" name="Straight Arrow Connector 34"/>
          <p:cNvCxnSpPr>
            <a:stCxn id="4" idx="3"/>
            <a:endCxn id="34" idx="1"/>
          </p:cNvCxnSpPr>
          <p:nvPr/>
        </p:nvCxnSpPr>
        <p:spPr>
          <a:xfrm flipV="1">
            <a:off x="4494772" y="4186502"/>
            <a:ext cx="578809" cy="7254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6" idx="3"/>
            <a:endCxn id="34" idx="1"/>
          </p:cNvCxnSpPr>
          <p:nvPr/>
        </p:nvCxnSpPr>
        <p:spPr>
          <a:xfrm>
            <a:off x="4494772" y="3468050"/>
            <a:ext cx="578809" cy="7184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5784328" y="3649598"/>
            <a:ext cx="1374292" cy="108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frontend</a:t>
            </a:r>
            <a:endParaRPr lang="en-US" sz="2400" dirty="0"/>
          </a:p>
        </p:txBody>
      </p:sp>
      <p:cxnSp>
        <p:nvCxnSpPr>
          <p:cNvPr id="45" name="Straight Arrow Connector 44"/>
          <p:cNvCxnSpPr>
            <a:stCxn id="34" idx="3"/>
            <a:endCxn id="44" idx="1"/>
          </p:cNvCxnSpPr>
          <p:nvPr/>
        </p:nvCxnSpPr>
        <p:spPr>
          <a:xfrm>
            <a:off x="5461828" y="4186502"/>
            <a:ext cx="322500" cy="49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435037" y="3988217"/>
            <a:ext cx="388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IR</a:t>
            </a:r>
            <a:endParaRPr lang="en-US" sz="2000" dirty="0"/>
          </a:p>
        </p:txBody>
      </p:sp>
      <p:cxnSp>
        <p:nvCxnSpPr>
          <p:cNvPr id="64" name="Straight Arrow Connector 63"/>
          <p:cNvCxnSpPr>
            <a:stCxn id="44" idx="3"/>
            <a:endCxn id="63" idx="1"/>
          </p:cNvCxnSpPr>
          <p:nvPr/>
        </p:nvCxnSpPr>
        <p:spPr>
          <a:xfrm flipV="1">
            <a:off x="7158620" y="4188272"/>
            <a:ext cx="276417" cy="31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9470432" y="2304823"/>
            <a:ext cx="1495031" cy="108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ebpf</a:t>
            </a:r>
            <a:endParaRPr lang="en-US" sz="2400" dirty="0" smtClean="0"/>
          </a:p>
          <a:p>
            <a:pPr algn="ctr"/>
            <a:r>
              <a:rPr lang="en-US" sz="2400" dirty="0" smtClean="0"/>
              <a:t>back-end</a:t>
            </a:r>
            <a:endParaRPr lang="en-US" sz="2400" dirty="0"/>
          </a:p>
        </p:txBody>
      </p:sp>
      <p:cxnSp>
        <p:nvCxnSpPr>
          <p:cNvPr id="69" name="Straight Arrow Connector 68"/>
          <p:cNvCxnSpPr>
            <a:stCxn id="63" idx="3"/>
            <a:endCxn id="43" idx="1"/>
          </p:cNvCxnSpPr>
          <p:nvPr/>
        </p:nvCxnSpPr>
        <p:spPr>
          <a:xfrm flipV="1">
            <a:off x="7823284" y="2838434"/>
            <a:ext cx="329060" cy="13498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9470432" y="4791194"/>
            <a:ext cx="1495031" cy="1083647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your</a:t>
            </a:r>
            <a:br>
              <a:rPr lang="en-US" sz="2400" dirty="0" smtClean="0"/>
            </a:br>
            <a:r>
              <a:rPr lang="en-US" sz="2400" dirty="0" smtClean="0"/>
              <a:t>own</a:t>
            </a:r>
            <a:br>
              <a:rPr lang="en-US" sz="2400" dirty="0" smtClean="0"/>
            </a:br>
            <a:r>
              <a:rPr lang="en-US" sz="2400" dirty="0" smtClean="0"/>
              <a:t>backend</a:t>
            </a:r>
            <a:endParaRPr lang="en-US" sz="2400" dirty="0"/>
          </a:p>
        </p:txBody>
      </p:sp>
      <p:cxnSp>
        <p:nvCxnSpPr>
          <p:cNvPr id="75" name="Straight Arrow Connector 74"/>
          <p:cNvCxnSpPr>
            <a:stCxn id="63" idx="3"/>
            <a:endCxn id="57" idx="1"/>
          </p:cNvCxnSpPr>
          <p:nvPr/>
        </p:nvCxnSpPr>
        <p:spPr>
          <a:xfrm>
            <a:off x="7823284" y="4188272"/>
            <a:ext cx="329060" cy="11447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8" idx="3"/>
          </p:cNvCxnSpPr>
          <p:nvPr/>
        </p:nvCxnSpPr>
        <p:spPr>
          <a:xfrm flipV="1">
            <a:off x="10965463" y="2840655"/>
            <a:ext cx="322500" cy="59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3" idx="3"/>
            <a:endCxn id="83" idx="1"/>
          </p:cNvCxnSpPr>
          <p:nvPr/>
        </p:nvCxnSpPr>
        <p:spPr>
          <a:xfrm flipV="1">
            <a:off x="10965463" y="5333016"/>
            <a:ext cx="254918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11220381" y="4871351"/>
            <a:ext cx="8835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target-</a:t>
            </a:r>
            <a:br>
              <a:rPr lang="en-US" dirty="0" smtClean="0"/>
            </a:br>
            <a:r>
              <a:rPr lang="en-US" dirty="0" smtClean="0"/>
              <a:t>specific</a:t>
            </a:r>
          </a:p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11287963" y="2655989"/>
            <a:ext cx="815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 code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9470432" y="3538071"/>
            <a:ext cx="1495031" cy="108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BMv2</a:t>
            </a:r>
          </a:p>
          <a:p>
            <a:pPr algn="ctr"/>
            <a:r>
              <a:rPr lang="en-US" sz="2400" dirty="0" smtClean="0"/>
              <a:t>back-end</a:t>
            </a:r>
            <a:endParaRPr lang="en-US" sz="2400" dirty="0"/>
          </a:p>
        </p:txBody>
      </p:sp>
      <p:cxnSp>
        <p:nvCxnSpPr>
          <p:cNvPr id="32" name="Straight Arrow Connector 31"/>
          <p:cNvCxnSpPr>
            <a:stCxn id="31" idx="3"/>
            <a:endCxn id="33" idx="1"/>
          </p:cNvCxnSpPr>
          <p:nvPr/>
        </p:nvCxnSpPr>
        <p:spPr>
          <a:xfrm flipV="1">
            <a:off x="10965463" y="4073903"/>
            <a:ext cx="322500" cy="59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1287963" y="3889237"/>
            <a:ext cx="66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JSON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63" idx="3"/>
            <a:endCxn id="52" idx="1"/>
          </p:cNvCxnSpPr>
          <p:nvPr/>
        </p:nvCxnSpPr>
        <p:spPr>
          <a:xfrm flipV="1">
            <a:off x="7823284" y="4073903"/>
            <a:ext cx="317537" cy="1143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8152344" y="2296610"/>
            <a:ext cx="987638" cy="10836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mid-</a:t>
            </a:r>
            <a:br>
              <a:rPr lang="en-US" sz="2400" dirty="0" smtClean="0"/>
            </a:br>
            <a:r>
              <a:rPr lang="en-US" sz="2400" dirty="0" smtClean="0"/>
              <a:t>end</a:t>
            </a:r>
            <a:endParaRPr lang="en-US" sz="2400" dirty="0"/>
          </a:p>
        </p:txBody>
      </p:sp>
      <p:sp>
        <p:nvSpPr>
          <p:cNvPr id="52" name="Rectangle 51"/>
          <p:cNvSpPr/>
          <p:nvPr/>
        </p:nvSpPr>
        <p:spPr>
          <a:xfrm>
            <a:off x="8140821" y="3532079"/>
            <a:ext cx="987638" cy="10836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mid-</a:t>
            </a:r>
            <a:br>
              <a:rPr lang="en-US" sz="2400" dirty="0" smtClean="0"/>
            </a:br>
            <a:r>
              <a:rPr lang="en-US" sz="2400" dirty="0" smtClean="0"/>
              <a:t>end</a:t>
            </a:r>
            <a:endParaRPr lang="en-US" sz="2400" dirty="0"/>
          </a:p>
        </p:txBody>
      </p:sp>
      <p:sp>
        <p:nvSpPr>
          <p:cNvPr id="57" name="Rectangle 56"/>
          <p:cNvSpPr/>
          <p:nvPr/>
        </p:nvSpPr>
        <p:spPr>
          <a:xfrm>
            <a:off x="8152344" y="4791193"/>
            <a:ext cx="987638" cy="1083647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mid-</a:t>
            </a:r>
            <a:br>
              <a:rPr lang="en-US" sz="2400" dirty="0" smtClean="0"/>
            </a:br>
            <a:r>
              <a:rPr lang="en-US" sz="2400" dirty="0" smtClean="0"/>
              <a:t>end</a:t>
            </a:r>
            <a:endParaRPr lang="en-US" sz="2400" dirty="0"/>
          </a:p>
        </p:txBody>
      </p:sp>
      <p:cxnSp>
        <p:nvCxnSpPr>
          <p:cNvPr id="65" name="Straight Arrow Connector 64"/>
          <p:cNvCxnSpPr>
            <a:stCxn id="57" idx="3"/>
            <a:endCxn id="73" idx="1"/>
          </p:cNvCxnSpPr>
          <p:nvPr/>
        </p:nvCxnSpPr>
        <p:spPr>
          <a:xfrm>
            <a:off x="9139982" y="5333017"/>
            <a:ext cx="33045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43" idx="3"/>
            <a:endCxn id="68" idx="1"/>
          </p:cNvCxnSpPr>
          <p:nvPr/>
        </p:nvCxnSpPr>
        <p:spPr>
          <a:xfrm>
            <a:off x="9139982" y="2838434"/>
            <a:ext cx="330450" cy="82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2" idx="3"/>
            <a:endCxn id="31" idx="1"/>
          </p:cNvCxnSpPr>
          <p:nvPr/>
        </p:nvCxnSpPr>
        <p:spPr>
          <a:xfrm>
            <a:off x="9128459" y="4073903"/>
            <a:ext cx="341973" cy="59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66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Source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organization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775098" y="0"/>
            <a:ext cx="9416902" cy="6858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P4c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├──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build                     -- recommended place to build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binary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├──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p4include                 -- standard P4 files needed by the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compiler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├── </a:t>
            </a:r>
            <a:r>
              <a:rPr 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backends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│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├── p4test                -- "fake" back-end for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testing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│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├──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ebpf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-- extended Berkeley Packet Filters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back-end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│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└── bmv2                  -- behavioral model version 2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(simulator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back-end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├── control-plane             -- control plane API generation (separate repository)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├── extensions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│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└── XXXX                  --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symlinks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to custom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back-ends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├──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docs                      --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documentation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├── frontends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│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├── common                -- common front-end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utilities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│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├── p4-14                 -- P4_14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front-end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│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└── p4                    -- P4_16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front-end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├──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-- core internal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representation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├──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lib                       -- common utilities (libp4toolkit.a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├──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midend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-- code that may be useful for writing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mid-ends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├── p4include                 -- standard p4 include files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├──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test                      -- test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code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│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└──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unittests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-- unit test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code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├──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tools                     -- external programs used in the build/test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process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│   ├── driver                -- Python program that can call multiple compilers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│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└──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-generator          -- code for the IR C++ class hierarchy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generator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└──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testdata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-- test inputs and reference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outputs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├── p4_16_samples         -- P4_16 input test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programs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...                       -- various other test programs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996293" y="1787979"/>
            <a:ext cx="6980464" cy="4653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7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028" y="0"/>
            <a:ext cx="10515600" cy="1325563"/>
          </a:xfrm>
        </p:spPr>
        <p:txBody>
          <a:bodyPr/>
          <a:lstStyle/>
          <a:p>
            <a:r>
              <a:rPr lang="en-US" dirty="0" err="1" smtClean="0"/>
              <a:t>Makefiles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304" y="1204856"/>
            <a:ext cx="12027049" cy="5497158"/>
          </a:xfrm>
        </p:spPr>
        <p:txBody>
          <a:bodyPr>
            <a:normAutofit fontScale="85000" lnSpcReduction="20000"/>
          </a:bodyPr>
          <a:lstStyle/>
          <a:p>
            <a:r>
              <a:rPr lang="en-US" sz="3800" dirty="0" smtClean="0"/>
              <a:t>Using GNU </a:t>
            </a:r>
            <a:r>
              <a:rPr lang="en-US" sz="3800" dirty="0" err="1" smtClean="0"/>
              <a:t>autotools</a:t>
            </a:r>
            <a:r>
              <a:rPr lang="en-US" sz="3800" dirty="0" smtClean="0"/>
              <a:t>/</a:t>
            </a:r>
            <a:r>
              <a:rPr lang="en-US" sz="3800" dirty="0" err="1" smtClean="0"/>
              <a:t>automake</a:t>
            </a:r>
            <a:endParaRPr lang="en-US" sz="3800" dirty="0" smtClean="0"/>
          </a:p>
          <a:p>
            <a:r>
              <a:rPr lang="en-US" sz="3800" dirty="0" smtClean="0"/>
              <a:t>We are not using recursive </a:t>
            </a:r>
            <a:r>
              <a:rPr lang="en-US" sz="3800" dirty="0" err="1"/>
              <a:t>M</a:t>
            </a:r>
            <a:r>
              <a:rPr lang="en-US" sz="3800" dirty="0" err="1" smtClean="0"/>
              <a:t>akefiles</a:t>
            </a:r>
            <a:endParaRPr lang="en-US" sz="3800" dirty="0" smtClean="0"/>
          </a:p>
          <a:p>
            <a:pPr lvl="1"/>
            <a:r>
              <a:rPr lang="en-US" sz="2900" dirty="0" smtClean="0"/>
              <a:t>It’s just a big </a:t>
            </a:r>
            <a:r>
              <a:rPr lang="en-US" sz="2900" dirty="0" err="1"/>
              <a:t>M</a:t>
            </a:r>
            <a:r>
              <a:rPr lang="en-US" sz="2900" dirty="0" err="1" smtClean="0"/>
              <a:t>akefile</a:t>
            </a:r>
            <a:r>
              <a:rPr lang="en-US" sz="2900" dirty="0" smtClean="0"/>
              <a:t> broken into pieces</a:t>
            </a:r>
          </a:p>
          <a:p>
            <a:pPr lvl="1"/>
            <a:r>
              <a:rPr lang="en-US" sz="2900" dirty="0" smtClean="0"/>
              <a:t>That’s why all paths are relative to $(</a:t>
            </a:r>
            <a:r>
              <a:rPr lang="en-US" sz="2900" dirty="0" err="1" smtClean="0"/>
              <a:t>srcdir</a:t>
            </a:r>
            <a:r>
              <a:rPr lang="en-US" sz="2900" dirty="0" smtClean="0"/>
              <a:t>)</a:t>
            </a:r>
          </a:p>
          <a:p>
            <a:r>
              <a:rPr lang="en-US" sz="3800" dirty="0"/>
              <a:t>The </a:t>
            </a:r>
            <a:r>
              <a:rPr lang="en-US" sz="3800" dirty="0" err="1"/>
              <a:t>makefiles</a:t>
            </a:r>
            <a:r>
              <a:rPr lang="en-US" sz="3800" dirty="0"/>
              <a:t> </a:t>
            </a:r>
            <a:r>
              <a:rPr lang="en-US" sz="3800" dirty="0" smtClean="0"/>
              <a:t>edited by humans are </a:t>
            </a:r>
            <a:r>
              <a:rPr lang="en-US" sz="3800" dirty="0"/>
              <a:t>all called </a:t>
            </a:r>
            <a:r>
              <a:rPr lang="en-US" sz="3800" dirty="0" err="1" smtClean="0"/>
              <a:t>Makefile.am</a:t>
            </a:r>
            <a:endParaRPr lang="en-US" sz="3800" dirty="0" smtClean="0"/>
          </a:p>
          <a:p>
            <a:r>
              <a:rPr lang="en-US" sz="3800" dirty="0" smtClean="0"/>
              <a:t>Some parts of the </a:t>
            </a:r>
            <a:r>
              <a:rPr lang="en-US" sz="3800" dirty="0" err="1" smtClean="0"/>
              <a:t>makefile</a:t>
            </a:r>
            <a:r>
              <a:rPr lang="en-US" sz="3800" dirty="0" smtClean="0"/>
              <a:t> are generated automatically</a:t>
            </a:r>
          </a:p>
          <a:p>
            <a:pPr lvl="1"/>
            <a:r>
              <a:rPr lang="en-US" sz="2900" dirty="0" smtClean="0"/>
              <a:t>For testing purposes, the gen-</a:t>
            </a:r>
            <a:r>
              <a:rPr lang="en-US" sz="2900" dirty="0" err="1" smtClean="0"/>
              <a:t>tests.py</a:t>
            </a:r>
            <a:r>
              <a:rPr lang="en-US" sz="2900" dirty="0" smtClean="0"/>
              <a:t> script generates a </a:t>
            </a:r>
            <a:r>
              <a:rPr lang="en-US" sz="2900" dirty="0" err="1" smtClean="0"/>
              <a:t>makefile</a:t>
            </a:r>
            <a:r>
              <a:rPr lang="en-US" sz="2900" dirty="0" smtClean="0"/>
              <a:t> with 1 line / test</a:t>
            </a:r>
          </a:p>
          <a:p>
            <a:pPr lvl="1"/>
            <a:r>
              <a:rPr lang="en-US" sz="2900" dirty="0" smtClean="0"/>
              <a:t>The example below will generate one TESTS line for each file that matches $(</a:t>
            </a:r>
            <a:r>
              <a:rPr lang="en-US" sz="2900" dirty="0" err="1" smtClean="0"/>
              <a:t>srcdir</a:t>
            </a:r>
            <a:r>
              <a:rPr lang="en-US" sz="2900" dirty="0" smtClean="0"/>
              <a:t>)/</a:t>
            </a:r>
            <a:r>
              <a:rPr lang="en-US" sz="2900" dirty="0" err="1" smtClean="0"/>
              <a:t>testdata</a:t>
            </a:r>
            <a:r>
              <a:rPr lang="en-US" sz="2900" dirty="0" smtClean="0"/>
              <a:t>/p4_16_samples/*.p4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include $(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)/p4tests.mk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	</a:t>
            </a:r>
          </a:p>
          <a:p>
            <a:pPr marL="0" indent="0">
              <a:buNone/>
            </a:pP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		</a:t>
            </a:r>
          </a:p>
          <a:p>
            <a:pPr marL="0" indent="0">
              <a:buNone/>
            </a:pP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)/p4tests.mk: 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sz="2100" dirty="0" err="1" smtClean="0">
                <a:latin typeface="Consolas" charset="0"/>
                <a:ea typeface="Consolas" charset="0"/>
                <a:cs typeface="Consolas" charset="0"/>
              </a:rPr>
              <a:t>testdata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/p4_16_samples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/*.p4 	</a:t>
            </a:r>
          </a:p>
          <a:p>
            <a:pPr marL="0" indent="0">
              <a:buNone/>
            </a:pP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@$(GENTESTS) 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p4 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backends/v12test/run-p4-sample.py 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$^ &gt;$@	</a:t>
            </a:r>
          </a:p>
          <a:p>
            <a:pPr lvl="1"/>
            <a:endParaRPr lang="en-US" sz="22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264" y="631265"/>
            <a:ext cx="2054411" cy="201332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1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Unified builds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Special trick for compiling C++ programs</a:t>
            </a:r>
          </a:p>
          <a:p>
            <a:r>
              <a:rPr lang="en-US" dirty="0" smtClean="0"/>
              <a:t>Compiles together many files, and saves times on headers</a:t>
            </a:r>
          </a:p>
          <a:p>
            <a:r>
              <a:rPr lang="en-US" dirty="0" smtClean="0"/>
              <a:t>Invoked from the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bootstrap.sh</a:t>
            </a:r>
            <a:r>
              <a:rPr lang="en-US" dirty="0" smtClean="0"/>
              <a:t> script</a:t>
            </a:r>
          </a:p>
          <a:p>
            <a:r>
              <a:rPr lang="en-US" dirty="0" smtClean="0"/>
              <a:t>Generates a custom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akefile</a:t>
            </a:r>
            <a:r>
              <a:rPr lang="en-US" dirty="0" smtClean="0"/>
              <a:t> from all other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akefiles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/>
              <a:t>Created by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tools/gen-unified-makefile.py</a:t>
            </a:r>
          </a:p>
          <a:p>
            <a:r>
              <a:rPr lang="en-US" dirty="0" smtClean="0"/>
              <a:t>You can mostly ignore it</a:t>
            </a:r>
            <a:endParaRPr lang="en-US" dirty="0"/>
          </a:p>
        </p:txBody>
      </p:sp>
      <p:pic>
        <p:nvPicPr>
          <p:cNvPr id="5" name="Picture 4" descr="&lt;strong&gt;Boxes&lt;/strong&gt; 1 | Flickr - Photo Sharing!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543" y="111579"/>
            <a:ext cx="2979057" cy="223429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6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498270" y="1349886"/>
            <a:ext cx="3416362" cy="38338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144" y="1825625"/>
            <a:ext cx="1096365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Done by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bootstrap.sh</a:t>
            </a:r>
            <a:r>
              <a:rPr lang="en-US" dirty="0" smtClean="0"/>
              <a:t> script</a:t>
            </a:r>
          </a:p>
          <a:p>
            <a:r>
              <a:rPr lang="en-US" dirty="0" smtClean="0"/>
              <a:t>First step is to create the </a:t>
            </a:r>
            <a:r>
              <a:rPr lang="en-US" dirty="0" err="1" smtClean="0"/>
              <a:t>toplevel</a:t>
            </a:r>
            <a:r>
              <a:rPr lang="en-US" dirty="0" smtClean="0"/>
              <a:t> file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otherMakefiles.am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This file is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include</a:t>
            </a:r>
            <a:r>
              <a:rPr lang="en-US" dirty="0" err="1" smtClean="0"/>
              <a:t>’d</a:t>
            </a:r>
            <a:r>
              <a:rPr lang="en-US" dirty="0" smtClean="0"/>
              <a:t> in the </a:t>
            </a:r>
            <a:r>
              <a:rPr lang="en-US" dirty="0" err="1" smtClean="0"/>
              <a:t>toplevel</a:t>
            </a:r>
            <a:r>
              <a:rPr lang="en-US" dirty="0" smtClean="0"/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Makefile.am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Created by a script called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find-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makefiles.sh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It contains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@include</a:t>
            </a:r>
            <a:r>
              <a:rPr lang="en-US" dirty="0" smtClean="0"/>
              <a:t>s to all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Makefile.am</a:t>
            </a:r>
            <a:r>
              <a:rPr lang="en-US" dirty="0" smtClean="0"/>
              <a:t> found in </a:t>
            </a:r>
            <a:br>
              <a:rPr lang="en-US" dirty="0" smtClean="0"/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backends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lang="en-US" dirty="0" smtClean="0"/>
              <a:t> and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extensions/*</a:t>
            </a:r>
          </a:p>
          <a:p>
            <a:r>
              <a:rPr lang="en-US" dirty="0" smtClean="0">
                <a:ea typeface="Consolas" charset="0"/>
                <a:cs typeface="Consolas" charset="0"/>
              </a:rPr>
              <a:t>Then it creates a unified build </a:t>
            </a:r>
            <a:r>
              <a:rPr lang="en-US" dirty="0" err="1" smtClean="0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makefile</a:t>
            </a:r>
            <a:endParaRPr lang="en-US" dirty="0" smtClean="0">
              <a:latin typeface="Consolas" panose="020B0609020204030204" pitchFamily="49" charset="0"/>
              <a:ea typeface="Consolas" charset="0"/>
              <a:cs typeface="Consolas" panose="020B0609020204030204" pitchFamily="49" charset="0"/>
            </a:endParaRPr>
          </a:p>
          <a:p>
            <a:endParaRPr lang="en-US" dirty="0"/>
          </a:p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configure.ac</a:t>
            </a:r>
            <a:r>
              <a:rPr lang="en-US" dirty="0" smtClean="0"/>
              <a:t> includes all files named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addconfig.ac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backends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lang="en-US" dirty="0" smtClean="0"/>
              <a:t> and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extensions/*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04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19" b="89606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7" t="14351" r="1973" b="15923"/>
          <a:stretch/>
        </p:blipFill>
        <p:spPr>
          <a:xfrm rot="10800000">
            <a:off x="33756" y="3771817"/>
            <a:ext cx="11921201" cy="29037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19" b="89606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7" t="14351" r="1973" b="15923"/>
          <a:stretch/>
        </p:blipFill>
        <p:spPr>
          <a:xfrm>
            <a:off x="23148" y="972273"/>
            <a:ext cx="11921201" cy="37386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158" y="100853"/>
            <a:ext cx="10515600" cy="922149"/>
          </a:xfrm>
        </p:spPr>
        <p:txBody>
          <a:bodyPr/>
          <a:lstStyle/>
          <a:p>
            <a:r>
              <a:rPr lang="en-US" dirty="0" err="1" smtClean="0"/>
              <a:t>Makefile.am</a:t>
            </a:r>
            <a:r>
              <a:rPr lang="en-US" dirty="0" smtClean="0"/>
              <a:t> top-level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725" y="1130579"/>
            <a:ext cx="11724467" cy="564913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Variables that are appended to in sub-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Makefiles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Please use += to add values to these variables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first are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standard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automake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variables	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CLEANFILES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       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#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Files to remove on clean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bin_PROGRAMS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     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#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Binaries built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ir_DEF_FILES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     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# Files that generate the IR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ir_SOURCES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       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# Other files that contribute to the IR	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include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lib/Makefile.am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include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tools/ir-generator/Makefile.am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include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frontends/Makefile.am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include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ir/Makefile.am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include $(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)/midend/Makefile.am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include 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otherMakefiles.am</a:t>
            </a:r>
            <a:endParaRPr lang="en-US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1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create a new back-end?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your code in a separate repository</a:t>
            </a:r>
          </a:p>
          <a:p>
            <a:r>
              <a:rPr lang="en-US" dirty="0" smtClean="0"/>
              <a:t>Create a </a:t>
            </a:r>
            <a:r>
              <a:rPr lang="en-US" dirty="0" err="1" smtClean="0"/>
              <a:t>symlink</a:t>
            </a:r>
            <a:r>
              <a:rPr lang="en-US" dirty="0" smtClean="0"/>
              <a:t> </a:t>
            </a:r>
            <a:r>
              <a:rPr lang="en-US" dirty="0"/>
              <a:t>to your code </a:t>
            </a:r>
            <a:r>
              <a:rPr lang="en-US" dirty="0" smtClean="0"/>
              <a:t>in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extensions</a:t>
            </a:r>
            <a:r>
              <a:rPr lang="en-US" dirty="0" smtClean="0"/>
              <a:t> folder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ln –s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myBackEnd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extensions</a:t>
            </a:r>
          </a:p>
          <a:p>
            <a:r>
              <a:rPr lang="en-US" dirty="0" smtClean="0"/>
              <a:t>Files you have to provide: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Makefile.am</a:t>
            </a:r>
            <a:r>
              <a:rPr lang="en-US" dirty="0" smtClean="0"/>
              <a:t> – included in compiler top-level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Makefile.am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addconfig.ac</a:t>
            </a:r>
            <a:r>
              <a:rPr lang="en-US" dirty="0" smtClean="0"/>
              <a:t> – included in top-level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configure.ac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Run ‘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make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distclean</a:t>
            </a:r>
            <a:r>
              <a:rPr lang="en-US" dirty="0" smtClean="0"/>
              <a:t>’ if you add/remove new back-ends</a:t>
            </a:r>
          </a:p>
          <a:p>
            <a:r>
              <a:rPr lang="en-US" dirty="0" smtClean="0"/>
              <a:t>You can extend the IR (add new *.</a:t>
            </a:r>
            <a:r>
              <a:rPr lang="en-US" dirty="0" err="1" smtClean="0"/>
              <a:t>def</a:t>
            </a:r>
            <a:r>
              <a:rPr lang="en-US" dirty="0" smtClean="0"/>
              <a:t> files)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3963" y="242555"/>
            <a:ext cx="1583070" cy="158307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75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files in docs/ folder for coding standards</a:t>
            </a:r>
          </a:p>
          <a:p>
            <a:r>
              <a:rPr lang="en-US" dirty="0" smtClean="0"/>
              <a:t>Modified Google C++ coding guidelines</a:t>
            </a:r>
          </a:p>
          <a:p>
            <a:r>
              <a:rPr lang="en-US" dirty="0" smtClean="0"/>
              <a:t>Google’s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cpplint.py</a:t>
            </a:r>
            <a:r>
              <a:rPr lang="en-US" dirty="0" smtClean="0"/>
              <a:t> with our customized rules (in tools/)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make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cpplint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/>
              <a:t>will report all errors</a:t>
            </a:r>
          </a:p>
          <a:p>
            <a:pPr lvl="1"/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make check </a:t>
            </a:r>
            <a:r>
              <a:rPr lang="en-US" dirty="0" smtClean="0"/>
              <a:t>will also invoke </a:t>
            </a:r>
            <a:r>
              <a:rPr lang="en-US" dirty="0" err="1" smtClean="0"/>
              <a:t>cpplint</a:t>
            </a:r>
            <a:endParaRPr lang="en-US" dirty="0" smtClean="0"/>
          </a:p>
          <a:p>
            <a:r>
              <a:rPr lang="en-US" dirty="0" smtClean="0"/>
              <a:t>To inhibit an error you can use in your code // NOLINT</a:t>
            </a:r>
          </a:p>
          <a:p>
            <a:pPr lvl="1"/>
            <a:r>
              <a:rPr lang="en-US" dirty="0" smtClean="0"/>
              <a:t>But don’t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8733" y="317130"/>
            <a:ext cx="1490133" cy="11921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6891866" y="566051"/>
            <a:ext cx="1490133" cy="119210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9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Compiler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4"/>
            <a:ext cx="10515600" cy="5421600"/>
          </a:xfrm>
        </p:spPr>
        <p:txBody>
          <a:bodyPr>
            <a:normAutofit/>
          </a:bodyPr>
          <a:lstStyle/>
          <a:p>
            <a:r>
              <a:rPr lang="en-US" dirty="0" smtClean="0"/>
              <a:t>Support current and future versions of P4</a:t>
            </a:r>
          </a:p>
          <a:p>
            <a:r>
              <a:rPr lang="en-US" dirty="0" smtClean="0"/>
              <a:t>Support multiple back-ends</a:t>
            </a:r>
          </a:p>
          <a:p>
            <a:pPr lvl="1"/>
            <a:r>
              <a:rPr lang="en-US" dirty="0" smtClean="0"/>
              <a:t>Generate code for ASICs, NICs, FPGAs, software switches and other targets</a:t>
            </a:r>
          </a:p>
          <a:p>
            <a:r>
              <a:rPr lang="en-US" dirty="0" smtClean="0"/>
              <a:t>Provide support for other tools (debuggers, IDEs, control-plane, etc.)</a:t>
            </a:r>
          </a:p>
          <a:p>
            <a:r>
              <a:rPr lang="en-US" dirty="0" smtClean="0"/>
              <a:t>Open-source front-end</a:t>
            </a:r>
          </a:p>
          <a:p>
            <a:r>
              <a:rPr lang="en-US" dirty="0" smtClean="0"/>
              <a:t>Extensible architecture (easy to add new passes and optimizations)</a:t>
            </a:r>
          </a:p>
          <a:p>
            <a:r>
              <a:rPr lang="en-US" dirty="0" smtClean="0"/>
              <a:t>Use modern compiler techniques </a:t>
            </a:r>
            <a:br>
              <a:rPr lang="en-US" dirty="0" smtClean="0"/>
            </a:br>
            <a:r>
              <a:rPr lang="en-US" dirty="0" smtClean="0"/>
              <a:t>(immutable IR, visitor patterns, strong type checking, etc.)</a:t>
            </a:r>
          </a:p>
          <a:p>
            <a:r>
              <a:rPr lang="en-US" dirty="0" smtClean="0"/>
              <a:t>Comprehensive testing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2007" y="0"/>
            <a:ext cx="3109993" cy="206037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1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 and Visitors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ir</a:t>
            </a:r>
            <a:r>
              <a:rPr lang="en-US" dirty="0" smtClean="0"/>
              <a:t>/</a:t>
            </a:r>
            <a:r>
              <a:rPr lang="en-US" dirty="0" err="1" smtClean="0"/>
              <a:t>ir.h</a:t>
            </a:r>
            <a:r>
              <a:rPr lang="en-US" dirty="0" smtClean="0"/>
              <a:t> and </a:t>
            </a:r>
            <a:r>
              <a:rPr lang="en-US" dirty="0" err="1" smtClean="0"/>
              <a:t>ir</a:t>
            </a:r>
            <a:r>
              <a:rPr lang="en-US" dirty="0" smtClean="0"/>
              <a:t>/</a:t>
            </a:r>
            <a:r>
              <a:rPr lang="en-US" dirty="0" err="1" smtClean="0"/>
              <a:t>visitor.h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822" y="2396640"/>
            <a:ext cx="2261582" cy="34462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81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Representation (IR)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816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Immutable</a:t>
            </a:r>
          </a:p>
          <a:p>
            <a:pPr lvl="1"/>
            <a:r>
              <a:rPr lang="en-US" dirty="0" smtClean="0"/>
              <a:t>Can share IR objects safely</a:t>
            </a:r>
          </a:p>
          <a:p>
            <a:pPr lvl="1"/>
            <a:r>
              <a:rPr lang="en-US" dirty="0" smtClean="0"/>
              <a:t>Even in a multi-threaded environment</a:t>
            </a:r>
          </a:p>
          <a:p>
            <a:pPr lvl="1"/>
            <a:r>
              <a:rPr lang="en-US" dirty="0" smtClean="0"/>
              <a:t>You cannot corrupt someone else’s state</a:t>
            </a:r>
          </a:p>
          <a:p>
            <a:r>
              <a:rPr lang="en-US" dirty="0" smtClean="0"/>
              <a:t>Strongly-typed (hard to build incorrect programs)</a:t>
            </a:r>
          </a:p>
          <a:p>
            <a:r>
              <a:rPr lang="en-US" dirty="0" smtClean="0"/>
              <a:t>DAG structure</a:t>
            </a:r>
          </a:p>
          <a:p>
            <a:pPr lvl="1"/>
            <a:r>
              <a:rPr lang="en-US" dirty="0" smtClean="0"/>
              <a:t>No parent pointers</a:t>
            </a:r>
          </a:p>
          <a:p>
            <a:pPr lvl="1"/>
            <a:r>
              <a:rPr lang="en-US" dirty="0" smtClean="0"/>
              <a:t>IR sub-</a:t>
            </a:r>
            <a:r>
              <a:rPr lang="en-US" dirty="0" err="1" smtClean="0"/>
              <a:t>dags</a:t>
            </a:r>
            <a:r>
              <a:rPr lang="en-US" dirty="0" smtClean="0"/>
              <a:t> can be reused</a:t>
            </a:r>
          </a:p>
          <a:p>
            <a:pPr lvl="2"/>
            <a:r>
              <a:rPr lang="en-US" dirty="0" smtClean="0"/>
              <a:t>in practice this happens rarely</a:t>
            </a:r>
          </a:p>
          <a:p>
            <a:r>
              <a:rPr lang="en-US" dirty="0" smtClean="0"/>
              <a:t>Manipulated almost exclusively by visitors</a:t>
            </a:r>
          </a:p>
          <a:p>
            <a:r>
              <a:rPr lang="en-US" dirty="0" smtClean="0"/>
              <a:t>IR class hierarchy is extensible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925760" y="1449388"/>
            <a:ext cx="778933" cy="482600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9483743" y="2260469"/>
            <a:ext cx="778933" cy="482600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0577694" y="3015046"/>
            <a:ext cx="778933" cy="482600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10315227" y="1931988"/>
            <a:ext cx="651934" cy="10830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2"/>
            <a:endCxn id="7" idx="0"/>
          </p:cNvCxnSpPr>
          <p:nvPr/>
        </p:nvCxnSpPr>
        <p:spPr>
          <a:xfrm flipH="1">
            <a:off x="9873210" y="1931988"/>
            <a:ext cx="442017" cy="3284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2"/>
            <a:endCxn id="8" idx="0"/>
          </p:cNvCxnSpPr>
          <p:nvPr/>
        </p:nvCxnSpPr>
        <p:spPr>
          <a:xfrm>
            <a:off x="9873210" y="2743069"/>
            <a:ext cx="1093951" cy="2719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2"/>
          </p:cNvCxnSpPr>
          <p:nvPr/>
        </p:nvCxnSpPr>
        <p:spPr>
          <a:xfrm flipH="1">
            <a:off x="9483744" y="2743069"/>
            <a:ext cx="389466" cy="6234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31222" y="3707059"/>
            <a:ext cx="1694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shared sub-DAG</a:t>
            </a:r>
            <a:endParaRPr lang="en-US"/>
          </a:p>
        </p:txBody>
      </p:sp>
      <p:cxnSp>
        <p:nvCxnSpPr>
          <p:cNvPr id="13" name="Straight Arrow Connector 12"/>
          <p:cNvCxnSpPr>
            <a:stCxn id="8" idx="2"/>
          </p:cNvCxnSpPr>
          <p:nvPr/>
        </p:nvCxnSpPr>
        <p:spPr>
          <a:xfrm flipH="1">
            <a:off x="10826679" y="3497646"/>
            <a:ext cx="140482" cy="1935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2"/>
          </p:cNvCxnSpPr>
          <p:nvPr/>
        </p:nvCxnSpPr>
        <p:spPr>
          <a:xfrm>
            <a:off x="10967161" y="3497646"/>
            <a:ext cx="190500" cy="1935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0972" y="168198"/>
            <a:ext cx="2153387" cy="28640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 &lt;=&gt; P4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6118" y="1600201"/>
            <a:ext cx="9224682" cy="511919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Front-end and mid-end maintain invariant that IR</a:t>
            </a:r>
            <a:br>
              <a:rPr lang="en-US" sz="3200" dirty="0" smtClean="0"/>
            </a:br>
            <a:r>
              <a:rPr lang="en-US" sz="3200" dirty="0" smtClean="0"/>
              <a:t> is always serializable to a P4 program</a:t>
            </a:r>
          </a:p>
          <a:p>
            <a:r>
              <a:rPr lang="en-US" sz="3200" dirty="0" smtClean="0"/>
              <a:t>Simplifies debugging and testing</a:t>
            </a:r>
          </a:p>
          <a:p>
            <a:pPr lvl="1"/>
            <a:r>
              <a:rPr lang="en-US" sz="2800" dirty="0" smtClean="0"/>
              <a:t>Easy to read the IR: just generate and read P4</a:t>
            </a:r>
          </a:p>
          <a:p>
            <a:pPr lvl="1"/>
            <a:r>
              <a:rPr lang="en-US" sz="2800" dirty="0" smtClean="0"/>
              <a:t>Easy to compare generated IR with reference (testing)</a:t>
            </a:r>
          </a:p>
          <a:p>
            <a:pPr lvl="1"/>
            <a:r>
              <a:rPr lang="en-US" sz="2800" dirty="0" smtClean="0"/>
              <a:t>Compiler can self-validate (re-compile generated code)</a:t>
            </a:r>
          </a:p>
          <a:p>
            <a:pPr lvl="1"/>
            <a:r>
              <a:rPr lang="en-US" sz="2800" dirty="0" smtClean="0"/>
              <a:t>Dumped P4 can contain IR representation as comments</a:t>
            </a:r>
            <a:br>
              <a:rPr lang="en-US" sz="2800" dirty="0" smtClean="0"/>
            </a:br>
            <a:r>
              <a:rPr lang="en-US" sz="2800" dirty="0" smtClean="0"/>
              <a:t>Use compiler flags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--top4 Pass1,Pass2 -v</a:t>
            </a:r>
          </a:p>
          <a:p>
            <a:r>
              <a:rPr lang="en-US" sz="3200" dirty="0" smtClean="0"/>
              <a:t>IR always maintains source-level position</a:t>
            </a:r>
          </a:p>
          <a:p>
            <a:pPr lvl="1"/>
            <a:r>
              <a:rPr lang="en-US" sz="2800" dirty="0" smtClean="0"/>
              <a:t>can emit nice error message anywhere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3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Visitor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416" y="1737565"/>
            <a:ext cx="10643616" cy="4914539"/>
          </a:xfrm>
        </p:spPr>
        <p:txBody>
          <a:bodyPr>
            <a:norm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Visitor_pattern</a:t>
            </a:r>
            <a:endParaRPr lang="en-US" dirty="0" smtClean="0"/>
          </a:p>
          <a:p>
            <a:pPr marL="400050" lvl="1" indent="0">
              <a:buNone/>
            </a:pPr>
            <a:r>
              <a:rPr lang="en-US" dirty="0" smtClean="0"/>
              <a:t>“In object-oriented programming and software engineering, the visitor design pattern is a way of separating an algorithm from an object structure on which it operates. A practical result of this separation is the ability to add new operations to existing object structures without modifying those structures.”</a:t>
            </a:r>
          </a:p>
          <a:p>
            <a:pPr marL="457200" indent="-457200"/>
            <a:r>
              <a:rPr lang="en-US" dirty="0" smtClean="0"/>
              <a:t>“Structure” = IR</a:t>
            </a:r>
          </a:p>
          <a:p>
            <a:pPr marL="457200" indent="-457200"/>
            <a:r>
              <a:rPr lang="en-US" dirty="0" smtClean="0"/>
              <a:t>“Algorithms” = program manipulations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9464" y="3884432"/>
            <a:ext cx="2163991" cy="204796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84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Visitors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141620" y="2290846"/>
          <a:ext cx="9792251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39202">
                  <a:extLst>
                    <a:ext uri="{9D8B030D-6E8A-4147-A177-3AD203B41FA5}">
                      <a16:colId xmlns:a16="http://schemas.microsoft.com/office/drawing/2014/main" val="2032924184"/>
                    </a:ext>
                  </a:extLst>
                </a:gridCol>
                <a:gridCol w="1143917">
                  <a:extLst>
                    <a:ext uri="{9D8B030D-6E8A-4147-A177-3AD203B41FA5}">
                      <a16:colId xmlns:a16="http://schemas.microsoft.com/office/drawing/2014/main" val="4280708197"/>
                    </a:ext>
                  </a:extLst>
                </a:gridCol>
                <a:gridCol w="1151522">
                  <a:extLst>
                    <a:ext uri="{9D8B030D-6E8A-4147-A177-3AD203B41FA5}">
                      <a16:colId xmlns:a16="http://schemas.microsoft.com/office/drawing/2014/main" val="615943418"/>
                    </a:ext>
                  </a:extLst>
                </a:gridCol>
                <a:gridCol w="1151522">
                  <a:extLst>
                    <a:ext uri="{9D8B030D-6E8A-4147-A177-3AD203B41FA5}">
                      <a16:colId xmlns:a16="http://schemas.microsoft.com/office/drawing/2014/main" val="2777997235"/>
                    </a:ext>
                  </a:extLst>
                </a:gridCol>
                <a:gridCol w="1151522">
                  <a:extLst>
                    <a:ext uri="{9D8B030D-6E8A-4147-A177-3AD203B41FA5}">
                      <a16:colId xmlns:a16="http://schemas.microsoft.com/office/drawing/2014/main" val="4288492333"/>
                    </a:ext>
                  </a:extLst>
                </a:gridCol>
                <a:gridCol w="1151522">
                  <a:extLst>
                    <a:ext uri="{9D8B030D-6E8A-4147-A177-3AD203B41FA5}">
                      <a16:colId xmlns:a16="http://schemas.microsoft.com/office/drawing/2014/main" val="3339518649"/>
                    </a:ext>
                  </a:extLst>
                </a:gridCol>
                <a:gridCol w="1151522">
                  <a:extLst>
                    <a:ext uri="{9D8B030D-6E8A-4147-A177-3AD203B41FA5}">
                      <a16:colId xmlns:a16="http://schemas.microsoft.com/office/drawing/2014/main" val="3206816827"/>
                    </a:ext>
                  </a:extLst>
                </a:gridCol>
                <a:gridCol w="1151522">
                  <a:extLst>
                    <a:ext uri="{9D8B030D-6E8A-4147-A177-3AD203B41FA5}">
                      <a16:colId xmlns:a16="http://schemas.microsoft.com/office/drawing/2014/main" val="41331622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Subtract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VarDecl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Parser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Control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Header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549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Base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8995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ConstantFolding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22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DefUseAnalysis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373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DeadCode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900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Inlining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6787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1569645"/>
                  </a:ext>
                </a:extLst>
              </a:tr>
            </a:tbl>
          </a:graphicData>
        </a:graphic>
      </p:graphicFrame>
      <p:sp>
        <p:nvSpPr>
          <p:cNvPr id="5" name="Right Arrow 4"/>
          <p:cNvSpPr/>
          <p:nvPr/>
        </p:nvSpPr>
        <p:spPr>
          <a:xfrm>
            <a:off x="5333999" y="1690688"/>
            <a:ext cx="2622884" cy="458954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IR classes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 rot="5400000">
            <a:off x="-12337" y="3345807"/>
            <a:ext cx="2622884" cy="458954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1097" y="3083535"/>
            <a:ext cx="152266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IR</a:t>
            </a:r>
          </a:p>
          <a:p>
            <a:pPr algn="ctr"/>
            <a:r>
              <a:rPr lang="en-US" dirty="0"/>
              <a:t>m</a:t>
            </a:r>
            <a:r>
              <a:rPr lang="en-US" dirty="0" smtClean="0"/>
              <a:t>anipulations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(visitors)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763" y="2708108"/>
            <a:ext cx="308143" cy="308143"/>
          </a:xfrm>
          <a:prstGeom prst="rect">
            <a:avLst/>
          </a:prstGeom>
        </p:spPr>
      </p:pic>
      <p:pic>
        <p:nvPicPr>
          <p:cNvPr id="9" name="Picture 8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957" y="2685799"/>
            <a:ext cx="308143" cy="308143"/>
          </a:xfrm>
          <a:prstGeom prst="rect">
            <a:avLst/>
          </a:prstGeom>
        </p:spPr>
      </p:pic>
      <p:pic>
        <p:nvPicPr>
          <p:cNvPr id="10" name="Picture 9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365" y="2708108"/>
            <a:ext cx="308143" cy="308143"/>
          </a:xfrm>
          <a:prstGeom prst="rect">
            <a:avLst/>
          </a:prstGeom>
        </p:spPr>
      </p:pic>
      <p:pic>
        <p:nvPicPr>
          <p:cNvPr id="11" name="Picture 10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171" y="2708108"/>
            <a:ext cx="308143" cy="308143"/>
          </a:xfrm>
          <a:prstGeom prst="rect">
            <a:avLst/>
          </a:prstGeom>
        </p:spPr>
      </p:pic>
      <p:pic>
        <p:nvPicPr>
          <p:cNvPr id="12" name="Picture 11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034" y="2708108"/>
            <a:ext cx="308143" cy="308143"/>
          </a:xfrm>
          <a:prstGeom prst="rect">
            <a:avLst/>
          </a:prstGeom>
        </p:spPr>
      </p:pic>
      <p:pic>
        <p:nvPicPr>
          <p:cNvPr id="13" name="Picture 12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730" y="2708108"/>
            <a:ext cx="308143" cy="308143"/>
          </a:xfrm>
          <a:prstGeom prst="rect">
            <a:avLst/>
          </a:prstGeom>
        </p:spPr>
      </p:pic>
      <p:pic>
        <p:nvPicPr>
          <p:cNvPr id="14" name="Picture 13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728" y="2708108"/>
            <a:ext cx="308143" cy="308143"/>
          </a:xfrm>
          <a:prstGeom prst="rect">
            <a:avLst/>
          </a:prstGeom>
        </p:spPr>
      </p:pic>
      <p:pic>
        <p:nvPicPr>
          <p:cNvPr id="17" name="Picture 16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763" y="3069056"/>
            <a:ext cx="308143" cy="308143"/>
          </a:xfrm>
          <a:prstGeom prst="rect">
            <a:avLst/>
          </a:prstGeom>
        </p:spPr>
      </p:pic>
      <p:pic>
        <p:nvPicPr>
          <p:cNvPr id="18" name="Picture 17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957" y="3069056"/>
            <a:ext cx="308143" cy="308143"/>
          </a:xfrm>
          <a:prstGeom prst="rect">
            <a:avLst/>
          </a:prstGeom>
        </p:spPr>
      </p:pic>
      <p:pic>
        <p:nvPicPr>
          <p:cNvPr id="19" name="Picture 18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171" y="4175961"/>
            <a:ext cx="308143" cy="308143"/>
          </a:xfrm>
          <a:prstGeom prst="rect">
            <a:avLst/>
          </a:prstGeom>
        </p:spPr>
      </p:pic>
      <p:pic>
        <p:nvPicPr>
          <p:cNvPr id="20" name="Picture 19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034" y="4175961"/>
            <a:ext cx="308143" cy="308143"/>
          </a:xfrm>
          <a:prstGeom prst="rect">
            <a:avLst/>
          </a:prstGeom>
        </p:spPr>
      </p:pic>
      <p:pic>
        <p:nvPicPr>
          <p:cNvPr id="22" name="Picture 21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957" y="3434714"/>
            <a:ext cx="308143" cy="308143"/>
          </a:xfrm>
          <a:prstGeom prst="rect">
            <a:avLst/>
          </a:prstGeom>
        </p:spPr>
      </p:pic>
      <p:pic>
        <p:nvPicPr>
          <p:cNvPr id="23" name="Picture 22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957" y="3795062"/>
            <a:ext cx="308143" cy="308143"/>
          </a:xfrm>
          <a:prstGeom prst="rect">
            <a:avLst/>
          </a:prstGeom>
        </p:spPr>
      </p:pic>
      <p:pic>
        <p:nvPicPr>
          <p:cNvPr id="24" name="Picture 23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763" y="3460816"/>
            <a:ext cx="308143" cy="308143"/>
          </a:xfrm>
          <a:prstGeom prst="rect">
            <a:avLst/>
          </a:prstGeom>
        </p:spPr>
      </p:pic>
      <p:pic>
        <p:nvPicPr>
          <p:cNvPr id="26" name="Picture 25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762" y="3795062"/>
            <a:ext cx="308143" cy="30814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72019" y="2677513"/>
            <a:ext cx="1661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Auto-generated</a:t>
            </a:r>
            <a:endParaRPr lang="en-US" i="1" dirty="0"/>
          </a:p>
        </p:txBody>
      </p:sp>
      <p:sp>
        <p:nvSpPr>
          <p:cNvPr id="28" name="Right Arrow 27"/>
          <p:cNvSpPr/>
          <p:nvPr/>
        </p:nvSpPr>
        <p:spPr>
          <a:xfrm>
            <a:off x="1856087" y="2639024"/>
            <a:ext cx="285533" cy="4491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78127" y="4006865"/>
            <a:ext cx="1677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 smtClean="0"/>
              <a:t>Write only what</a:t>
            </a:r>
            <a:br>
              <a:rPr lang="en-US" i="1" dirty="0" smtClean="0"/>
            </a:br>
            <a:r>
              <a:rPr lang="en-US" i="1" dirty="0" smtClean="0"/>
              <a:t>you need</a:t>
            </a:r>
            <a:endParaRPr lang="en-US" i="1" dirty="0"/>
          </a:p>
        </p:txBody>
      </p:sp>
      <p:sp>
        <p:nvSpPr>
          <p:cNvPr id="30" name="Right Arrow 29"/>
          <p:cNvSpPr/>
          <p:nvPr/>
        </p:nvSpPr>
        <p:spPr>
          <a:xfrm>
            <a:off x="1856087" y="4105442"/>
            <a:ext cx="285533" cy="4491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1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Visitor kinds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913324"/>
              </p:ext>
            </p:extLst>
          </p:nvPr>
        </p:nvGraphicFramePr>
        <p:xfrm>
          <a:off x="1206990" y="1690688"/>
          <a:ext cx="9778020" cy="4522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64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15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7898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Visitor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Description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3086"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262626"/>
                          </a:solidFill>
                          <a:latin typeface="Consolas" charset="0"/>
                        </a:rPr>
                        <a:t>Inspector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Simple</a:t>
                      </a:r>
                      <a:r>
                        <a:rPr lang="en-US" sz="2400" b="0" baseline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 read-only</a:t>
                      </a:r>
                      <a:r>
                        <a:rPr lang="en-US" sz="2400" b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 visitor that does not modify any IR nodes, just collects information.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3086"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262626"/>
                          </a:solidFill>
                          <a:latin typeface="Consolas" charset="0"/>
                        </a:rPr>
                        <a:t>Modifier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Visitor that does not change the tree/dag structure, </a:t>
                      </a:r>
                      <a:br>
                        <a:rPr lang="en-US" sz="2400" b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</a:br>
                      <a:r>
                        <a:rPr lang="en-US" sz="2400" b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but may “modify” nodes in place.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3086"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262626"/>
                          </a:solidFill>
                          <a:latin typeface="Consolas" charset="0"/>
                        </a:rPr>
                        <a:t>Transform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Full transformation visitor.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6908">
                <a:tc>
                  <a:txBody>
                    <a:bodyPr/>
                    <a:lstStyle/>
                    <a:p>
                      <a:r>
                        <a:rPr lang="en-US" sz="2400" b="0" dirty="0" err="1" smtClean="0">
                          <a:solidFill>
                            <a:srgbClr val="262626"/>
                          </a:solidFill>
                          <a:latin typeface="Consolas" charset="0"/>
                        </a:rPr>
                        <a:t>PassManager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Combines several visitors, run in a sequence,</a:t>
                      </a:r>
                      <a:r>
                        <a:rPr lang="en-US" sz="2400" b="0" baseline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 manages backtracking.</a:t>
                      </a:r>
                      <a:endParaRPr lang="en-US" sz="2400" b="0" dirty="0" smtClean="0">
                        <a:solidFill>
                          <a:srgbClr val="262626"/>
                        </a:solidFill>
                        <a:latin typeface="HelveticaNeue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3086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RepeatedPass</a:t>
                      </a:r>
                      <a:endParaRPr lang="en-US" sz="2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kern="1200" baseline="0" dirty="0" smtClean="0">
                          <a:solidFill>
                            <a:srgbClr val="262626"/>
                          </a:solidFill>
                          <a:latin typeface="HelveticaNeue" charset="0"/>
                          <a:ea typeface="+mn-ea"/>
                          <a:cs typeface="+mn-cs"/>
                        </a:rPr>
                        <a:t>Repeats a sequence of visitors.</a:t>
                      </a:r>
                      <a:endParaRPr lang="en-US" sz="2400" b="0" kern="1200" baseline="0" dirty="0">
                        <a:solidFill>
                          <a:srgbClr val="262626"/>
                        </a:solidFill>
                        <a:latin typeface="HelveticaNeue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8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sosceles Triangle 14"/>
          <p:cNvSpPr/>
          <p:nvPr/>
        </p:nvSpPr>
        <p:spPr>
          <a:xfrm>
            <a:off x="6809186" y="2492288"/>
            <a:ext cx="3157640" cy="3009225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/>
          <p:cNvSpPr/>
          <p:nvPr/>
        </p:nvSpPr>
        <p:spPr>
          <a:xfrm>
            <a:off x="8178165" y="4603338"/>
            <a:ext cx="827289" cy="898174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4766096" y="4444024"/>
            <a:ext cx="827289" cy="898174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732" y="257462"/>
            <a:ext cx="8229600" cy="1143000"/>
          </a:xfrm>
        </p:spPr>
        <p:txBody>
          <a:bodyPr/>
          <a:lstStyle/>
          <a:p>
            <a:r>
              <a:rPr lang="en-US" dirty="0" smtClean="0"/>
              <a:t>IR rewriting using visitors</a:t>
            </a:r>
            <a:endParaRPr lang="en-US" dirty="0"/>
          </a:p>
        </p:txBody>
      </p:sp>
      <p:sp>
        <p:nvSpPr>
          <p:cNvPr id="4" name="Isosceles Triangle 3"/>
          <p:cNvSpPr/>
          <p:nvPr/>
        </p:nvSpPr>
        <p:spPr>
          <a:xfrm>
            <a:off x="1524000" y="2349342"/>
            <a:ext cx="3157640" cy="3009225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74134" y="1720541"/>
            <a:ext cx="2097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Input DAG</a:t>
            </a:r>
          </a:p>
        </p:txBody>
      </p:sp>
      <p:sp>
        <p:nvSpPr>
          <p:cNvPr id="6" name="Oval 5"/>
          <p:cNvSpPr/>
          <p:nvPr/>
        </p:nvSpPr>
        <p:spPr>
          <a:xfrm>
            <a:off x="3183334" y="4248699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28272" y="5781558"/>
            <a:ext cx="1633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Modified DAG</a:t>
            </a:r>
          </a:p>
        </p:txBody>
      </p:sp>
      <p:cxnSp>
        <p:nvCxnSpPr>
          <p:cNvPr id="8" name="Straight Arrow Connector 7"/>
          <p:cNvCxnSpPr>
            <a:stCxn id="7" idx="0"/>
            <a:endCxn id="30" idx="3"/>
          </p:cNvCxnSpPr>
          <p:nvPr/>
        </p:nvCxnSpPr>
        <p:spPr>
          <a:xfrm flipV="1">
            <a:off x="2845099" y="5375712"/>
            <a:ext cx="446923" cy="40584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ight Arrow 13"/>
          <p:cNvSpPr/>
          <p:nvPr/>
        </p:nvSpPr>
        <p:spPr>
          <a:xfrm>
            <a:off x="5307528" y="2989534"/>
            <a:ext cx="1429770" cy="109842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visitor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8468520" y="4391645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663013" y="5901978"/>
            <a:ext cx="1274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Dead code</a:t>
            </a:r>
          </a:p>
        </p:txBody>
      </p:sp>
      <p:cxnSp>
        <p:nvCxnSpPr>
          <p:cNvPr id="18" name="Straight Arrow Connector 17"/>
          <p:cNvCxnSpPr>
            <a:stCxn id="17" idx="1"/>
            <a:endCxn id="47" idx="5"/>
          </p:cNvCxnSpPr>
          <p:nvPr/>
        </p:nvCxnSpPr>
        <p:spPr>
          <a:xfrm flipH="1">
            <a:off x="7651397" y="6102033"/>
            <a:ext cx="101161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8839200" y="40061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382000" y="36251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686800" y="32441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8458200" y="27869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229600" y="24059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063395" y="4248699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3606642" y="4150030"/>
            <a:ext cx="1269921" cy="4684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2878377" y="4477537"/>
            <a:ext cx="827289" cy="898174"/>
          </a:xfrm>
          <a:prstGeom prst="triangl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064291" y="5924504"/>
            <a:ext cx="1169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New DAG</a:t>
            </a:r>
          </a:p>
        </p:txBody>
      </p:sp>
      <p:cxnSp>
        <p:nvCxnSpPr>
          <p:cNvPr id="38" name="Straight Arrow Connector 37"/>
          <p:cNvCxnSpPr>
            <a:endCxn id="29" idx="3"/>
          </p:cNvCxnSpPr>
          <p:nvPr/>
        </p:nvCxnSpPr>
        <p:spPr>
          <a:xfrm flipH="1" flipV="1">
            <a:off x="5179741" y="5342198"/>
            <a:ext cx="206219" cy="43936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Isosceles Triangle 46"/>
          <p:cNvSpPr/>
          <p:nvPr/>
        </p:nvSpPr>
        <p:spPr>
          <a:xfrm>
            <a:off x="7030931" y="5652946"/>
            <a:ext cx="827289" cy="898174"/>
          </a:xfrm>
          <a:prstGeom prst="triangl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8022331" y="1700660"/>
            <a:ext cx="2435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Output DAG</a:t>
            </a:r>
          </a:p>
        </p:txBody>
      </p:sp>
      <p:cxnSp>
        <p:nvCxnSpPr>
          <p:cNvPr id="51" name="Straight Arrow Connector 50"/>
          <p:cNvCxnSpPr>
            <a:stCxn id="21" idx="3"/>
            <a:endCxn id="16" idx="7"/>
          </p:cNvCxnSpPr>
          <p:nvPr/>
        </p:nvCxnSpPr>
        <p:spPr>
          <a:xfrm flipH="1">
            <a:off x="8676900" y="4201442"/>
            <a:ext cx="198052" cy="22371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2" idx="5"/>
            <a:endCxn id="21" idx="1"/>
          </p:cNvCxnSpPr>
          <p:nvPr/>
        </p:nvCxnSpPr>
        <p:spPr>
          <a:xfrm>
            <a:off x="8590380" y="3820441"/>
            <a:ext cx="284572" cy="21918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3" idx="3"/>
            <a:endCxn id="22" idx="7"/>
          </p:cNvCxnSpPr>
          <p:nvPr/>
        </p:nvCxnSpPr>
        <p:spPr>
          <a:xfrm flipH="1">
            <a:off x="8590380" y="3439441"/>
            <a:ext cx="132172" cy="21918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4" idx="5"/>
            <a:endCxn id="23" idx="0"/>
          </p:cNvCxnSpPr>
          <p:nvPr/>
        </p:nvCxnSpPr>
        <p:spPr>
          <a:xfrm>
            <a:off x="8666580" y="2982242"/>
            <a:ext cx="142286" cy="2618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25" idx="5"/>
            <a:endCxn id="24" idx="0"/>
          </p:cNvCxnSpPr>
          <p:nvPr/>
        </p:nvCxnSpPr>
        <p:spPr>
          <a:xfrm>
            <a:off x="8437980" y="2601242"/>
            <a:ext cx="142286" cy="1856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02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Chaining visitors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const</a:t>
            </a:r>
            <a:r>
              <a:rPr lang="en-US" dirty="0" smtClean="0"/>
              <a:t> IR::Node* node;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IR::Visitor v1, v2;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const</a:t>
            </a:r>
            <a:r>
              <a:rPr lang="en-US" dirty="0" smtClean="0"/>
              <a:t> IR::Node* intermediate = node-&gt;apply(v1);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const</a:t>
            </a:r>
            <a:r>
              <a:rPr lang="en-US" dirty="0" smtClean="0"/>
              <a:t> IR::Node* final = intermediate-&gt;apply(v2);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5" name="Isosceles Triangle 4"/>
          <p:cNvSpPr/>
          <p:nvPr/>
        </p:nvSpPr>
        <p:spPr>
          <a:xfrm>
            <a:off x="1740568" y="4497033"/>
            <a:ext cx="1640306" cy="1270608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685252" y="4744551"/>
            <a:ext cx="1067222" cy="789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v1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4906878" y="4540012"/>
            <a:ext cx="1640306" cy="1270608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dirty="0" smtClean="0"/>
              <a:t>intermediate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6851562" y="4787530"/>
            <a:ext cx="1067222" cy="789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v2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7995986" y="4497033"/>
            <a:ext cx="1640306" cy="1270608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final</a:t>
            </a:r>
            <a:endParaRPr lang="en-US" dirty="0"/>
          </a:p>
        </p:txBody>
      </p:sp>
      <p:pic>
        <p:nvPicPr>
          <p:cNvPr id="10" name="Picture 9" descr="hefty nickel &lt;strong&gt;chain link&lt;/strong&gt; paperweight and items below can be found at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836" y="378362"/>
            <a:ext cx="4190912" cy="195214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6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1914"/>
            <a:ext cx="10515600" cy="701675"/>
          </a:xfrm>
        </p:spPr>
        <p:txBody>
          <a:bodyPr/>
          <a:lstStyle/>
          <a:p>
            <a:r>
              <a:rPr lang="en-US" dirty="0" smtClean="0"/>
              <a:t>IR definition files = Java-like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13589"/>
            <a:ext cx="10515600" cy="560984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interface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IDeclaration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{ … }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abstract Expression { … }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abstract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Statement :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StatOrDecl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class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AssignmentStatement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: Statement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Expression left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Expression right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dbprint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{ out &lt;&lt; left &lt;&lt; " = " &lt;&lt; right;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39125" y="4667250"/>
            <a:ext cx="92365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IR fields</a:t>
            </a:r>
            <a:endParaRPr lang="en-US" dirty="0"/>
          </a:p>
        </p:txBody>
      </p:sp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5825359" y="1918216"/>
            <a:ext cx="2642366" cy="3204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467725" y="1733550"/>
            <a:ext cx="157690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Class hierarchy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8" idx="1"/>
          </p:cNvCxnSpPr>
          <p:nvPr/>
        </p:nvCxnSpPr>
        <p:spPr>
          <a:xfrm flipH="1">
            <a:off x="6944710" y="1918216"/>
            <a:ext cx="1523015" cy="11639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1"/>
          </p:cNvCxnSpPr>
          <p:nvPr/>
        </p:nvCxnSpPr>
        <p:spPr>
          <a:xfrm flipH="1">
            <a:off x="7930055" y="1918216"/>
            <a:ext cx="537670" cy="21492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1"/>
          </p:cNvCxnSpPr>
          <p:nvPr/>
        </p:nvCxnSpPr>
        <p:spPr>
          <a:xfrm flipH="1" flipV="1">
            <a:off x="5021317" y="4667250"/>
            <a:ext cx="3217808" cy="184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846779" y="5266997"/>
            <a:ext cx="203946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standard IR method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467726" y="1096570"/>
            <a:ext cx="297498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Interfaces (pure virtual bases)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6" idx="1"/>
          </p:cNvCxnSpPr>
          <p:nvPr/>
        </p:nvCxnSpPr>
        <p:spPr>
          <a:xfrm flipH="1" flipV="1">
            <a:off x="6416566" y="1253359"/>
            <a:ext cx="2051160" cy="278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" idx="1"/>
          </p:cNvCxnSpPr>
          <p:nvPr/>
        </p:nvCxnSpPr>
        <p:spPr>
          <a:xfrm flipH="1">
            <a:off x="5147441" y="4851916"/>
            <a:ext cx="3091684" cy="184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40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9752"/>
            <a:ext cx="10515600" cy="1142399"/>
          </a:xfrm>
        </p:spPr>
        <p:txBody>
          <a:bodyPr/>
          <a:lstStyle/>
          <a:p>
            <a:r>
              <a:rPr lang="en-US" dirty="0" smtClean="0"/>
              <a:t>Front-end 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078" y="1375719"/>
            <a:ext cx="10876722" cy="523430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~ 155 concrete classes, 24 abstract classes, 9 interfaces</a:t>
            </a:r>
          </a:p>
          <a:p>
            <a:r>
              <a:rPr lang="en-US" dirty="0" smtClean="0"/>
              <a:t>P4</a:t>
            </a:r>
            <a:r>
              <a:rPr lang="en-US" baseline="-25000" dirty="0" smtClean="0"/>
              <a:t>14</a:t>
            </a:r>
            <a:r>
              <a:rPr lang="en-US" dirty="0" smtClean="0"/>
              <a:t> (v1.def – 38 classes) and P4</a:t>
            </a:r>
            <a:r>
              <a:rPr lang="en-US" baseline="-25000" dirty="0" smtClean="0"/>
              <a:t>16</a:t>
            </a:r>
            <a:r>
              <a:rPr lang="en-US" dirty="0" smtClean="0"/>
              <a:t> (all other *.</a:t>
            </a:r>
            <a:r>
              <a:rPr lang="en-US" dirty="0" err="1" smtClean="0"/>
              <a:t>def</a:t>
            </a:r>
            <a:r>
              <a:rPr lang="en-US" dirty="0" smtClean="0"/>
              <a:t>)</a:t>
            </a:r>
          </a:p>
          <a:p>
            <a:r>
              <a:rPr lang="en-US" dirty="0" smtClean="0"/>
              <a:t>Few classes in common to P4</a:t>
            </a:r>
            <a:r>
              <a:rPr lang="en-US" baseline="-25000" dirty="0" smtClean="0"/>
              <a:t>14</a:t>
            </a:r>
            <a:r>
              <a:rPr lang="en-US" dirty="0" smtClean="0"/>
              <a:t> and P4</a:t>
            </a:r>
            <a:r>
              <a:rPr lang="en-US" baseline="-25000" dirty="0" smtClean="0"/>
              <a:t>16</a:t>
            </a:r>
          </a:p>
          <a:p>
            <a:r>
              <a:rPr lang="en-US" dirty="0" smtClean="0"/>
              <a:t>Java-like inheritance</a:t>
            </a:r>
          </a:p>
          <a:p>
            <a:pPr lvl="1"/>
            <a:r>
              <a:rPr lang="en-US" dirty="0" err="1" smtClean="0"/>
              <a:t>INode</a:t>
            </a:r>
            <a:r>
              <a:rPr lang="en-US" dirty="0" smtClean="0"/>
              <a:t> base virtual class</a:t>
            </a:r>
          </a:p>
          <a:p>
            <a:pPr lvl="1"/>
            <a:r>
              <a:rPr lang="en-US" dirty="0" smtClean="0"/>
              <a:t>All IR classes descend from Node (</a:t>
            </a:r>
            <a:r>
              <a:rPr lang="en-US" dirty="0" err="1" smtClean="0"/>
              <a:t>node.cpp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Some nodes may implement multiple interfaces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IDeclaration</a:t>
            </a:r>
            <a:r>
              <a:rPr lang="en-US" dirty="0" smtClean="0"/>
              <a:t> and </a:t>
            </a:r>
            <a:r>
              <a:rPr lang="en-US" dirty="0" err="1" smtClean="0"/>
              <a:t>INamespace</a:t>
            </a:r>
            <a:endParaRPr lang="en-US" dirty="0" smtClean="0"/>
          </a:p>
          <a:p>
            <a:r>
              <a:rPr lang="en-US" dirty="0" smtClean="0"/>
              <a:t>Core abstract classes</a:t>
            </a:r>
          </a:p>
          <a:p>
            <a:pPr lvl="1"/>
            <a:r>
              <a:rPr lang="en-US" dirty="0" smtClean="0"/>
              <a:t>Expression – base class for all expressions</a:t>
            </a:r>
          </a:p>
          <a:p>
            <a:pPr lvl="1"/>
            <a:r>
              <a:rPr lang="en-US" dirty="0" smtClean="0"/>
              <a:t>Type – base class for all types</a:t>
            </a:r>
          </a:p>
          <a:p>
            <a:pPr lvl="1"/>
            <a:r>
              <a:rPr lang="en-US" dirty="0" smtClean="0"/>
              <a:t>Statement – base class for all statements</a:t>
            </a:r>
          </a:p>
          <a:p>
            <a:pPr lvl="1"/>
            <a:r>
              <a:rPr lang="en-US" dirty="0" smtClean="0"/>
              <a:t>Declaration – base class for many declarations</a:t>
            </a:r>
          </a:p>
          <a:p>
            <a:pPr lvl="1"/>
            <a:r>
              <a:rPr lang="en-US" dirty="0" err="1" smtClean="0"/>
              <a:t>Type_Declaration</a:t>
            </a:r>
            <a:r>
              <a:rPr lang="en-US" dirty="0" smtClean="0"/>
              <a:t> – base class for declarations that are also types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5200" y="77591"/>
            <a:ext cx="3467100" cy="259625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0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 the box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6864" y="0"/>
            <a:ext cx="3295135" cy="3229233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325564"/>
            <a:ext cx="10515600" cy="542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Compiler source code (C++)</a:t>
            </a:r>
          </a:p>
          <a:p>
            <a:pPr lvl="1"/>
            <a:r>
              <a:rPr lang="en-US" dirty="0" smtClean="0"/>
              <a:t>currently alpha quality release</a:t>
            </a:r>
            <a:endParaRPr lang="en-US" dirty="0"/>
          </a:p>
          <a:p>
            <a:r>
              <a:rPr lang="en-US" dirty="0" smtClean="0"/>
              <a:t>Two front-ends</a:t>
            </a:r>
          </a:p>
          <a:p>
            <a:pPr lvl="1"/>
            <a:r>
              <a:rPr lang="en-US" dirty="0" smtClean="0"/>
              <a:t>P4</a:t>
            </a:r>
            <a:r>
              <a:rPr lang="en-US" baseline="-25000" dirty="0" smtClean="0"/>
              <a:t>14</a:t>
            </a:r>
            <a:r>
              <a:rPr lang="en-US" dirty="0" smtClean="0"/>
              <a:t> (v1.0, v1.1)</a:t>
            </a:r>
          </a:p>
          <a:p>
            <a:pPr lvl="1"/>
            <a:r>
              <a:rPr lang="en-US" dirty="0" smtClean="0"/>
              <a:t>P4</a:t>
            </a:r>
            <a:r>
              <a:rPr lang="en-US" baseline="-25000" dirty="0" smtClean="0"/>
              <a:t>16</a:t>
            </a:r>
          </a:p>
          <a:p>
            <a:r>
              <a:rPr lang="en-US" dirty="0" smtClean="0"/>
              <a:t>Converter P4</a:t>
            </a:r>
            <a:r>
              <a:rPr lang="en-US" baseline="-25000" dirty="0" smtClean="0"/>
              <a:t>14</a:t>
            </a:r>
            <a:r>
              <a:rPr lang="en-US" dirty="0" smtClean="0"/>
              <a:t> =&gt; P4</a:t>
            </a:r>
            <a:r>
              <a:rPr lang="en-US" baseline="-25000" dirty="0" smtClean="0"/>
              <a:t>16</a:t>
            </a:r>
          </a:p>
          <a:p>
            <a:r>
              <a:rPr lang="en-US" dirty="0" smtClean="0"/>
              <a:t>Three back-end prototypes</a:t>
            </a:r>
          </a:p>
          <a:p>
            <a:pPr lvl="1"/>
            <a:r>
              <a:rPr lang="en-US" dirty="0" err="1" smtClean="0"/>
              <a:t>eBPF</a:t>
            </a:r>
            <a:r>
              <a:rPr lang="en-US" dirty="0" smtClean="0"/>
              <a:t> =&gt; generates C code that can be compiled to extended Berkeley Packet Filters programs</a:t>
            </a:r>
          </a:p>
          <a:p>
            <a:pPr lvl="1"/>
            <a:r>
              <a:rPr lang="en-US" dirty="0" smtClean="0"/>
              <a:t>bmv2 =&gt; generates JSON files that can be used to drive the </a:t>
            </a:r>
            <a:r>
              <a:rPr lang="en-US" dirty="0" err="1" smtClean="0"/>
              <a:t>simple_switch</a:t>
            </a:r>
            <a:r>
              <a:rPr lang="en-US" dirty="0" smtClean="0"/>
              <a:t> network simulator built using BMv2 (behavioral model version 2)</a:t>
            </a:r>
          </a:p>
          <a:p>
            <a:pPr lvl="1"/>
            <a:r>
              <a:rPr lang="en-US" dirty="0" smtClean="0"/>
              <a:t>p4test =&gt; fake test back-end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54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22696"/>
          </a:xfrm>
        </p:spPr>
        <p:txBody>
          <a:bodyPr/>
          <a:lstStyle/>
          <a:p>
            <a:r>
              <a:rPr lang="en-US" dirty="0" smtClean="0"/>
              <a:t>Learning the IR by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38048"/>
            <a:ext cx="10515600" cy="5801711"/>
          </a:xfrm>
        </p:spPr>
        <p:txBody>
          <a:bodyPr>
            <a:normAutofit/>
          </a:bodyPr>
          <a:lstStyle/>
          <a:p>
            <a:r>
              <a:rPr lang="en-US" i="1" dirty="0" smtClean="0"/>
              <a:t>Front-end and mid-end passes can all dump IR back as P4 source</a:t>
            </a:r>
            <a:br>
              <a:rPr lang="en-US" i="1" dirty="0" smtClean="0"/>
            </a:br>
            <a:r>
              <a:rPr lang="en-US" i="1" dirty="0" smtClean="0"/>
              <a:t>with IR as comments</a:t>
            </a:r>
          </a:p>
          <a:p>
            <a:pPr marL="0" indent="0">
              <a:buNone/>
            </a:pPr>
            <a:r>
              <a:rPr lang="de-DE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 </a:t>
            </a:r>
            <a: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&lt;P4Program&gt;(18274)</a:t>
            </a:r>
            <a:br>
              <a:rPr lang="de-DE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&lt;IndexedVector&lt;Node&gt;&gt;(18275) </a:t>
            </a:r>
            <a:r>
              <a:rPr lang="de-DE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  <a:br>
              <a:rPr lang="de-DE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 </a:t>
            </a:r>
            <a:br>
              <a:rPr lang="de-DE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&lt;Type_Struct&gt;(15)struct Version </a:t>
            </a:r>
            <a:r>
              <a:rPr lang="de-DE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</a:p>
          <a:p>
            <a:pPr marL="0" indent="0">
              <a:buNone/>
            </a:pP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struct 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Version 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de-DE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 </a:t>
            </a:r>
            <a:br>
              <a:rPr lang="de-DE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&lt;StructField&gt;(</a:t>
            </a:r>
            <a:r>
              <a:rPr lang="de-DE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10)major/0</a:t>
            </a:r>
            <a:br>
              <a:rPr lang="de-DE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&lt;Annotations&gt;(2</a:t>
            </a:r>
            <a:r>
              <a:rPr lang="de-DE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de-DE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&lt;Type_Bits&gt;(9)bit&lt;8&gt; </a:t>
            </a:r>
            <a:r>
              <a:rPr lang="de-DE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de-DE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bit&lt;8&gt; major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de-DE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...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933" y="2137503"/>
            <a:ext cx="2683510" cy="233975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31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873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IR Generated C++ code (fragment)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6854" y="739890"/>
            <a:ext cx="9322182" cy="602932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class </a:t>
            </a:r>
            <a:r>
              <a:rPr lang="en-US" dirty="0" err="1"/>
              <a:t>AssignmentStatement</a:t>
            </a:r>
            <a:r>
              <a:rPr lang="en-US" dirty="0"/>
              <a:t> : public Statement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/>
              <a:t>public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/>
              <a:t>const</a:t>
            </a:r>
            <a:r>
              <a:rPr lang="en-US" dirty="0"/>
              <a:t> Expression* left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/>
              <a:t>const</a:t>
            </a:r>
            <a:r>
              <a:rPr lang="en-US" dirty="0"/>
              <a:t> Expression* right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void </a:t>
            </a:r>
            <a:r>
              <a:rPr lang="en-US" dirty="0" err="1"/>
              <a:t>dbprint</a:t>
            </a:r>
            <a:r>
              <a:rPr lang="en-US" dirty="0"/>
              <a:t>(</a:t>
            </a:r>
            <a:r>
              <a:rPr lang="en-US" dirty="0" err="1"/>
              <a:t>std</a:t>
            </a:r>
            <a:r>
              <a:rPr lang="en-US" dirty="0"/>
              <a:t>::</a:t>
            </a:r>
            <a:r>
              <a:rPr lang="en-US" dirty="0" err="1"/>
              <a:t>ostream</a:t>
            </a:r>
            <a:r>
              <a:rPr lang="en-US" dirty="0"/>
              <a:t> &amp;out) </a:t>
            </a:r>
            <a:r>
              <a:rPr lang="en-US" dirty="0" err="1"/>
              <a:t>const</a:t>
            </a:r>
            <a:r>
              <a:rPr lang="en-US" dirty="0"/>
              <a:t> override { out &lt;&lt; left &lt;&lt; " = " &lt;&lt; right; </a:t>
            </a:r>
            <a:r>
              <a:rPr lang="en-US" dirty="0" smtClean="0"/>
              <a:t>}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/>
              <a:t>bool</a:t>
            </a:r>
            <a:r>
              <a:rPr lang="en-US" dirty="0" smtClean="0"/>
              <a:t> </a:t>
            </a:r>
            <a:r>
              <a:rPr lang="en-US" dirty="0"/>
              <a:t>operator==(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AssignmentStatement&amp;a</a:t>
            </a:r>
            <a:r>
              <a:rPr lang="en-US" dirty="0"/>
              <a:t>) 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return Statement::operator==(a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&amp;&amp; left == </a:t>
            </a:r>
            <a:r>
              <a:rPr lang="en-US" dirty="0" err="1" smtClean="0"/>
              <a:t>a.left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&amp;&amp; right == </a:t>
            </a:r>
            <a:r>
              <a:rPr lang="en-US" dirty="0" err="1"/>
              <a:t>a.right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}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void </a:t>
            </a:r>
            <a:r>
              <a:rPr lang="en-US" dirty="0" err="1"/>
              <a:t>visit_children</a:t>
            </a:r>
            <a:r>
              <a:rPr lang="en-US" dirty="0"/>
              <a:t>(Visitor &amp;v) override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void </a:t>
            </a:r>
            <a:r>
              <a:rPr lang="en-US" dirty="0" err="1"/>
              <a:t>visit_children</a:t>
            </a:r>
            <a:r>
              <a:rPr lang="en-US" dirty="0"/>
              <a:t>(Visitor &amp;v) </a:t>
            </a:r>
            <a:r>
              <a:rPr lang="en-US" dirty="0" err="1"/>
              <a:t>const</a:t>
            </a:r>
            <a:r>
              <a:rPr lang="en-US" dirty="0"/>
              <a:t> override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void validate() </a:t>
            </a:r>
            <a:r>
              <a:rPr lang="en-US" dirty="0" err="1"/>
              <a:t>const</a:t>
            </a:r>
            <a:r>
              <a:rPr lang="en-US" dirty="0"/>
              <a:t> override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CHECK_NULL(left</a:t>
            </a:r>
            <a:r>
              <a:rPr lang="en-US" dirty="0" smtClean="0"/>
              <a:t>);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CHECK_NULL(right); </a:t>
            </a:r>
            <a:r>
              <a:rPr lang="en-US" dirty="0" smtClean="0"/>
              <a:t>}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/>
              <a:t>const</a:t>
            </a:r>
            <a:r>
              <a:rPr lang="en-US" dirty="0"/>
              <a:t> char *</a:t>
            </a:r>
            <a:r>
              <a:rPr lang="en-US" dirty="0" err="1"/>
              <a:t>node_type_name</a:t>
            </a:r>
            <a:r>
              <a:rPr lang="en-US" dirty="0"/>
              <a:t>() </a:t>
            </a:r>
            <a:r>
              <a:rPr lang="en-US" dirty="0" err="1"/>
              <a:t>const</a:t>
            </a:r>
            <a:r>
              <a:rPr lang="en-US" dirty="0"/>
              <a:t>  { return "</a:t>
            </a:r>
            <a:r>
              <a:rPr lang="en-US" dirty="0" err="1"/>
              <a:t>AssignmentStatement</a:t>
            </a:r>
            <a:r>
              <a:rPr lang="en-US" dirty="0"/>
              <a:t>"; }</a:t>
            </a:r>
            <a:br>
              <a:rPr lang="en-US" dirty="0"/>
            </a:br>
            <a:r>
              <a:rPr lang="en-US" dirty="0" smtClean="0"/>
              <a:t>    </a:t>
            </a:r>
            <a:r>
              <a:rPr lang="en-US" dirty="0"/>
              <a:t>static </a:t>
            </a:r>
            <a:r>
              <a:rPr lang="en-US" dirty="0" err="1"/>
              <a:t>cstring</a:t>
            </a:r>
            <a:r>
              <a:rPr lang="en-US" dirty="0"/>
              <a:t> </a:t>
            </a:r>
            <a:r>
              <a:rPr lang="en-US" dirty="0" err="1"/>
              <a:t>static_type_name</a:t>
            </a:r>
            <a:r>
              <a:rPr lang="en-US" dirty="0"/>
              <a:t>()  { return "</a:t>
            </a:r>
            <a:r>
              <a:rPr lang="en-US" dirty="0" err="1"/>
              <a:t>AssignmentStatement</a:t>
            </a:r>
            <a:r>
              <a:rPr lang="en-US" dirty="0"/>
              <a:t>"; </a:t>
            </a:r>
            <a:r>
              <a:rPr lang="en-US" dirty="0" smtClean="0"/>
              <a:t>}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IRNODE_SUBCLASS(</a:t>
            </a:r>
            <a:r>
              <a:rPr lang="en-US" dirty="0" err="1" smtClean="0"/>
              <a:t>AssignmentStatement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/>
              <a:t>AssignmentStatement</a:t>
            </a:r>
            <a:r>
              <a:rPr lang="en-US" dirty="0"/>
              <a:t>(</a:t>
            </a:r>
            <a:r>
              <a:rPr lang="en-US" dirty="0" err="1"/>
              <a:t>Util</a:t>
            </a:r>
            <a:r>
              <a:rPr lang="en-US" dirty="0"/>
              <a:t>::</a:t>
            </a:r>
            <a:r>
              <a:rPr lang="en-US" dirty="0" err="1"/>
              <a:t>SourceInfo</a:t>
            </a:r>
            <a:r>
              <a:rPr lang="en-US" dirty="0"/>
              <a:t> </a:t>
            </a:r>
            <a:r>
              <a:rPr lang="en-US" dirty="0" err="1"/>
              <a:t>srcInfo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err="1"/>
              <a:t>const</a:t>
            </a:r>
            <a:r>
              <a:rPr lang="en-US" dirty="0"/>
              <a:t> Expression* left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err="1"/>
              <a:t>const</a:t>
            </a:r>
            <a:r>
              <a:rPr lang="en-US" dirty="0"/>
              <a:t> Expression* right)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Statement(</a:t>
            </a:r>
            <a:r>
              <a:rPr lang="en-US" dirty="0" err="1"/>
              <a:t>srcInfo</a:t>
            </a:r>
            <a:r>
              <a:rPr lang="en-US" dirty="0" smtClean="0"/>
              <a:t>),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left(left</a:t>
            </a:r>
            <a:r>
              <a:rPr lang="en-US" dirty="0" smtClean="0"/>
              <a:t>),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right(right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{ validate(); </a:t>
            </a:r>
            <a:r>
              <a:rPr lang="en-US" dirty="0" smtClean="0"/>
              <a:t>}</a:t>
            </a:r>
            <a:br>
              <a:rPr lang="en-US" dirty="0" smtClean="0"/>
            </a:b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558" y="1236538"/>
            <a:ext cx="277585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Fields (</a:t>
            </a:r>
            <a:r>
              <a:rPr lang="en-US" smtClean="0"/>
              <a:t>immutable IR </a:t>
            </a:r>
            <a:r>
              <a:rPr lang="en-US" dirty="0" smtClean="0"/>
              <a:t>fields)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4509" y="2239313"/>
            <a:ext cx="180780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Equality operator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15347" y="1587356"/>
            <a:ext cx="127906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debug print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9697" y="2923403"/>
            <a:ext cx="241341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mtClean="0"/>
              <a:t>Interaction with visitor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08043" y="3522529"/>
            <a:ext cx="188609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Invariant checking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7822" y="4202138"/>
            <a:ext cx="188449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Dynamic type info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89779" y="4957059"/>
            <a:ext cx="129253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mtClean="0"/>
              <a:t>Constructor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57150" y="5326391"/>
            <a:ext cx="163698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Source position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3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IR Definition language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85088"/>
            <a:ext cx="10515600" cy="5601959"/>
          </a:xfrm>
        </p:spPr>
        <p:txBody>
          <a:bodyPr>
            <a:normAutofit/>
          </a:bodyPr>
          <a:lstStyle/>
          <a:p>
            <a:r>
              <a:rPr lang="en-US" dirty="0" smtClean="0"/>
              <a:t>C/C++ comments </a:t>
            </a:r>
            <a:r>
              <a:rPr lang="en-US" dirty="0"/>
              <a:t>are ignored</a:t>
            </a:r>
            <a:r>
              <a:rPr lang="en-US" dirty="0" smtClean="0"/>
              <a:t>.</a:t>
            </a:r>
          </a:p>
          <a:p>
            <a:r>
              <a:rPr lang="en-US" dirty="0" smtClean="0"/>
              <a:t>Subset of C++.</a:t>
            </a:r>
            <a:endParaRPr lang="en-US" dirty="0"/>
          </a:p>
          <a:p>
            <a:r>
              <a:rPr lang="en-US" dirty="0" smtClean="0"/>
              <a:t>#</a:t>
            </a:r>
            <a:r>
              <a:rPr lang="en-US" dirty="0"/>
              <a:t>emit/#</a:t>
            </a:r>
            <a:r>
              <a:rPr lang="en-US" dirty="0" smtClean="0"/>
              <a:t>end: enclosed text literally copied to to output .h file</a:t>
            </a:r>
          </a:p>
          <a:p>
            <a:r>
              <a:rPr lang="en-US" dirty="0" smtClean="0"/>
              <a:t>#</a:t>
            </a:r>
            <a:r>
              <a:rPr lang="en-US" dirty="0" err="1" smtClean="0"/>
              <a:t>emit_impl</a:t>
            </a:r>
            <a:r>
              <a:rPr lang="en-US" dirty="0" smtClean="0"/>
              <a:t>/#end: enclosed text literally copied to output .</a:t>
            </a:r>
            <a:r>
              <a:rPr lang="en-US" dirty="0" err="1" smtClean="0"/>
              <a:t>cpp</a:t>
            </a:r>
            <a:r>
              <a:rPr lang="en-US" dirty="0" smtClean="0"/>
              <a:t> file</a:t>
            </a:r>
            <a:endParaRPr lang="en-US" dirty="0"/>
          </a:p>
          <a:p>
            <a:r>
              <a:rPr lang="en-US" dirty="0" smtClean="0"/>
              <a:t>#</a:t>
            </a:r>
            <a:r>
              <a:rPr lang="en-US" dirty="0" err="1" smtClean="0"/>
              <a:t>noXXX</a:t>
            </a:r>
            <a:r>
              <a:rPr lang="en-US" dirty="0" smtClean="0"/>
              <a:t>: do </a:t>
            </a:r>
            <a:r>
              <a:rPr lang="en-US" dirty="0"/>
              <a:t>not emit the specified implementation for the XXX </a:t>
            </a:r>
            <a:r>
              <a:rPr lang="en-US" dirty="0" smtClean="0"/>
              <a:t>method</a:t>
            </a:r>
          </a:p>
          <a:p>
            <a:pPr lvl="1"/>
            <a:r>
              <a:rPr lang="en-US" dirty="0" smtClean="0"/>
              <a:t>e.g</a:t>
            </a:r>
            <a:r>
              <a:rPr lang="en-US" dirty="0"/>
              <a:t>., #</a:t>
            </a:r>
            <a:r>
              <a:rPr lang="en-US" dirty="0" err="1"/>
              <a:t>noconstructor</a:t>
            </a:r>
            <a:r>
              <a:rPr lang="en-US" dirty="0"/>
              <a:t>, #</a:t>
            </a:r>
            <a:r>
              <a:rPr lang="en-US" dirty="0" err="1"/>
              <a:t>nodbprint</a:t>
            </a:r>
            <a:r>
              <a:rPr lang="en-US" dirty="0"/>
              <a:t>, #</a:t>
            </a:r>
            <a:r>
              <a:rPr lang="en-US" dirty="0" err="1" smtClean="0"/>
              <a:t>novisit_children</a:t>
            </a:r>
            <a:r>
              <a:rPr lang="en-US" dirty="0" smtClean="0"/>
              <a:t>, #</a:t>
            </a:r>
            <a:r>
              <a:rPr lang="en-US" dirty="0" err="1" smtClean="0"/>
              <a:t>nooperator</a:t>
            </a:r>
            <a:r>
              <a:rPr lang="en-US" dirty="0" smtClean="0"/>
              <a:t>==</a:t>
            </a:r>
            <a:endParaRPr lang="en-US" dirty="0"/>
          </a:p>
          <a:p>
            <a:r>
              <a:rPr lang="en-US" dirty="0" smtClean="0"/>
              <a:t>#apply: </a:t>
            </a:r>
            <a:r>
              <a:rPr lang="en-US" dirty="0"/>
              <a:t>generate apply overload for </a:t>
            </a:r>
            <a:r>
              <a:rPr lang="en-US" dirty="0" smtClean="0"/>
              <a:t>visitors</a:t>
            </a:r>
            <a:br>
              <a:rPr lang="en-US" dirty="0" smtClean="0"/>
            </a:br>
            <a:r>
              <a:rPr lang="en-US" dirty="0" smtClean="0"/>
              <a:t>(rarely needed: makes visitor return same type instead of Node*)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5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11860"/>
          </a:xfrm>
        </p:spPr>
        <p:txBody>
          <a:bodyPr/>
          <a:lstStyle/>
          <a:p>
            <a:r>
              <a:rPr lang="en-US" dirty="0" smtClean="0"/>
              <a:t>IR Definition Language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1860"/>
            <a:ext cx="10515600" cy="5843270"/>
          </a:xfrm>
        </p:spPr>
        <p:txBody>
          <a:bodyPr>
            <a:no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en-US" sz="2400" dirty="0"/>
              <a:t>: Field is not a </a:t>
            </a:r>
            <a:r>
              <a:rPr lang="en-US" sz="2400" dirty="0" smtClean="0"/>
              <a:t>pointer</a:t>
            </a:r>
          </a:p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2400" dirty="0" smtClean="0"/>
              <a:t>: denotes a static field or method</a:t>
            </a:r>
          </a:p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2400" dirty="0" smtClean="0"/>
              <a:t>, 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2400" dirty="0" smtClean="0"/>
              <a:t>, 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en-US" sz="2400" dirty="0" smtClean="0"/>
              <a:t>, 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virtua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400" dirty="0" smtClean="0"/>
              <a:t>,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400" dirty="0" smtClean="0"/>
              <a:t>, 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en-US" sz="2400" dirty="0" smtClean="0"/>
              <a:t>: as in C++</a:t>
            </a:r>
          </a:p>
          <a:p>
            <a:r>
              <a:rPr lang="en-US" sz="2400" dirty="0" smtClean="0"/>
              <a:t>field initializers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o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ptional</a:t>
            </a:r>
            <a:r>
              <a:rPr lang="en-US" sz="2400" dirty="0" smtClean="0"/>
              <a:t>: field is not required in constructor</a:t>
            </a:r>
          </a:p>
          <a:p>
            <a:pPr lvl="1"/>
            <a:r>
              <a:rPr lang="en-US" sz="1800" dirty="0" smtClean="0"/>
              <a:t>Optional field with initializer =&gt; can also be set by constructor</a:t>
            </a:r>
            <a:endParaRPr lang="en-US" sz="1800" dirty="0"/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NullOK</a:t>
            </a:r>
            <a:r>
              <a:rPr lang="en-US" sz="2400" dirty="0"/>
              <a:t>: Field can be a </a:t>
            </a:r>
            <a:r>
              <a:rPr lang="en-US" sz="2400" dirty="0" err="1" smtClean="0"/>
              <a:t>nullptr</a:t>
            </a:r>
            <a:r>
              <a:rPr lang="en-US" sz="2400" dirty="0" smtClean="0"/>
              <a:t>, otherwise it cannot</a:t>
            </a:r>
          </a:p>
          <a:p>
            <a:r>
              <a:rPr lang="en-US" sz="2400" dirty="0" smtClean="0"/>
              <a:t>method definition or declaration: as in C++</a:t>
            </a:r>
            <a:endParaRPr lang="en-US" sz="2400" dirty="0"/>
          </a:p>
          <a:p>
            <a:r>
              <a:rPr lang="en-US" sz="2400" i="1" dirty="0" smtClean="0"/>
              <a:t>method</a:t>
            </a:r>
            <a:r>
              <a:rPr lang="en-US" sz="2400" dirty="0" smtClean="0"/>
              <a:t>{ </a:t>
            </a:r>
            <a:r>
              <a:rPr lang="en-US" sz="2400" dirty="0"/>
              <a:t>... }: specifies an implementation for a default method</a:t>
            </a:r>
          </a:p>
          <a:p>
            <a:pPr lvl="1"/>
            <a:r>
              <a:rPr lang="en-US" sz="1800" dirty="0"/>
              <a:t>method can be 'operator=='</a:t>
            </a:r>
          </a:p>
          <a:p>
            <a:r>
              <a:rPr lang="en-US" sz="2400" dirty="0"/>
              <a:t>For IR::Operation subclasses some assignments generate methods returning constant values:</a:t>
            </a:r>
          </a:p>
          <a:p>
            <a:pPr lvl="1"/>
            <a:r>
              <a:rPr lang="en-US" sz="1800" dirty="0" err="1"/>
              <a:t>stringOp</a:t>
            </a:r>
            <a:r>
              <a:rPr lang="en-US" sz="1800" dirty="0"/>
              <a:t>: generates </a:t>
            </a:r>
            <a:r>
              <a:rPr lang="en-US" sz="1800" dirty="0" err="1"/>
              <a:t>cstring</a:t>
            </a:r>
            <a:r>
              <a:rPr lang="en-US" sz="1800" dirty="0"/>
              <a:t> </a:t>
            </a:r>
            <a:r>
              <a:rPr lang="en-US" sz="1800" dirty="0" err="1"/>
              <a:t>getStringOp</a:t>
            </a:r>
            <a:r>
              <a:rPr lang="en-US" sz="1800" dirty="0"/>
              <a:t>() </a:t>
            </a:r>
            <a:r>
              <a:rPr lang="en-US" sz="1800" dirty="0" err="1"/>
              <a:t>const</a:t>
            </a:r>
            <a:endParaRPr lang="en-US" sz="1800" dirty="0"/>
          </a:p>
          <a:p>
            <a:pPr lvl="1"/>
            <a:r>
              <a:rPr lang="en-US" sz="1800" dirty="0"/>
              <a:t>precedence: generates </a:t>
            </a:r>
            <a:r>
              <a:rPr lang="en-US" sz="1800" dirty="0" err="1"/>
              <a:t>int</a:t>
            </a:r>
            <a:r>
              <a:rPr lang="en-US" sz="1800" dirty="0"/>
              <a:t> </a:t>
            </a:r>
            <a:r>
              <a:rPr lang="en-US" sz="1800" dirty="0" err="1"/>
              <a:t>getPrecedence</a:t>
            </a:r>
            <a:r>
              <a:rPr lang="en-US" sz="1800" dirty="0"/>
              <a:t>() </a:t>
            </a:r>
            <a:r>
              <a:rPr lang="en-US" sz="1800" dirty="0" err="1"/>
              <a:t>const</a:t>
            </a:r>
            <a:endParaRPr lang="en-US" sz="18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5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7154" y="2083601"/>
            <a:ext cx="2318407" cy="34810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6112"/>
          </a:xfrm>
        </p:spPr>
        <p:txBody>
          <a:bodyPr/>
          <a:lstStyle/>
          <a:p>
            <a:r>
              <a:rPr lang="en-US" dirty="0" smtClean="0"/>
              <a:t>Core IR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185" y="1721708"/>
            <a:ext cx="11642835" cy="4718506"/>
          </a:xfrm>
        </p:spPr>
        <p:txBody>
          <a:bodyPr>
            <a:normAutofit lnSpcReduction="10000"/>
          </a:bodyPr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cstring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toString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/>
              <a:t> – string representation for compiler user </a:t>
            </a:r>
            <a:br>
              <a:rPr lang="en-US" dirty="0" smtClean="0"/>
            </a:br>
            <a:r>
              <a:rPr lang="en-US" dirty="0" smtClean="0"/>
              <a:t>          (no internal compiler data structures should be exposed)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dbprint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std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ostream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 out)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/>
              <a:t> – debugging print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bool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operator==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N &amp;a)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/>
              <a:t>– equality comparison</a:t>
            </a:r>
            <a:br>
              <a:rPr lang="en-US" dirty="0" smtClean="0"/>
            </a:br>
            <a:r>
              <a:rPr lang="en-US" dirty="0" smtClean="0"/>
              <a:t>performs double-dispatch on this and argument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validate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/>
              <a:t> – check construction-time invariants</a:t>
            </a:r>
          </a:p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char*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node_type_name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/>
              <a:t> – printable class name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visit_children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(Visitor &amp;v)</a:t>
            </a:r>
            <a:r>
              <a:rPr lang="en-US" dirty="0" smtClean="0"/>
              <a:t> [</a:t>
            </a:r>
            <a:r>
              <a:rPr lang="en-US" dirty="0" err="1" smtClean="0"/>
              <a:t>const</a:t>
            </a:r>
            <a:r>
              <a:rPr lang="en-US" dirty="0" smtClean="0"/>
              <a:t>] – called by visitor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dump_fields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ostream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&amp; out)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/>
              <a:t> –</a:t>
            </a:r>
            <a:r>
              <a:rPr lang="en-US" dirty="0" smtClean="0"/>
              <a:t> debugging dump</a:t>
            </a:r>
          </a:p>
          <a:p>
            <a:r>
              <a:rPr lang="en-US" dirty="0" smtClean="0"/>
              <a:t>constructor; arguments inferred from </a:t>
            </a:r>
            <a:r>
              <a:rPr lang="en-US" dirty="0" err="1" smtClean="0"/>
              <a:t>superclasses</a:t>
            </a:r>
            <a:r>
              <a:rPr lang="en-US" dirty="0" smtClean="0"/>
              <a:t> and fields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09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hand-coded IR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48062"/>
            <a:ext cx="11948818" cy="5309937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IR::Node</a:t>
            </a:r>
            <a:r>
              <a:rPr lang="en-US" dirty="0" smtClean="0"/>
              <a:t> – base of whole class hierarchy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IR::Vector&lt;T&gt;</a:t>
            </a:r>
            <a:r>
              <a:rPr lang="en-US" dirty="0" smtClean="0"/>
              <a:t> where T is an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IR::Node</a:t>
            </a:r>
          </a:p>
          <a:p>
            <a:pPr lvl="1"/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IR::Vector </a:t>
            </a:r>
            <a:r>
              <a:rPr lang="en-US" dirty="0" smtClean="0"/>
              <a:t>inherits from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IR::Node</a:t>
            </a:r>
          </a:p>
          <a:p>
            <a:pPr lvl="1"/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IR::Vector </a:t>
            </a:r>
            <a:r>
              <a:rPr lang="en-US" dirty="0" smtClean="0"/>
              <a:t>stores in fact </a:t>
            </a:r>
            <a:r>
              <a:rPr lang="en-US" dirty="0" err="1" smtClean="0"/>
              <a:t>const</a:t>
            </a:r>
            <a:r>
              <a:rPr lang="en-US" dirty="0" smtClean="0"/>
              <a:t> T* objects.</a:t>
            </a:r>
          </a:p>
          <a:p>
            <a:pPr lvl="1"/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IR::Vector </a:t>
            </a:r>
            <a:r>
              <a:rPr lang="en-US" dirty="0" smtClean="0"/>
              <a:t>has its own visitor methods</a:t>
            </a:r>
          </a:p>
          <a:p>
            <a:pPr lvl="1"/>
            <a:r>
              <a:rPr lang="en-US" dirty="0" smtClean="0"/>
              <a:t>Not to be used for other purposes than IR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IR::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IndexedVector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&lt;T&gt;</a:t>
            </a:r>
          </a:p>
          <a:p>
            <a:pPr lvl="1"/>
            <a:r>
              <a:rPr lang="en-US" dirty="0" smtClean="0"/>
              <a:t>Like vector, but maintains a hash-table for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IDeclarations</a:t>
            </a:r>
            <a:r>
              <a:rPr lang="en-US" dirty="0" smtClean="0"/>
              <a:t> for quick look-up by name</a:t>
            </a:r>
          </a:p>
          <a:p>
            <a:pPr lvl="1"/>
            <a:r>
              <a:rPr lang="en-US" dirty="0" smtClean="0"/>
              <a:t>Rejects multiple declarations with the same name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IR::ID</a:t>
            </a:r>
          </a:p>
          <a:p>
            <a:pPr lvl="1"/>
            <a:r>
              <a:rPr lang="en-US" dirty="0" smtClean="0"/>
              <a:t>Represents an identifier (including source position)</a:t>
            </a:r>
          </a:p>
          <a:p>
            <a:pPr lvl="1"/>
            <a:r>
              <a:rPr lang="en-US" dirty="0" smtClean="0"/>
              <a:t>However, this is </a:t>
            </a:r>
            <a:r>
              <a:rPr lang="en-US" b="1" dirty="0" smtClean="0"/>
              <a:t>not</a:t>
            </a:r>
            <a:r>
              <a:rPr lang="en-US" dirty="0" smtClean="0"/>
              <a:t> a subclass of Node</a:t>
            </a:r>
          </a:p>
          <a:p>
            <a:pPr lvl="1"/>
            <a:r>
              <a:rPr lang="en-US" dirty="0" smtClean="0"/>
              <a:t>Stores both the original name (provided by user) and the new internal name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355" y="663644"/>
            <a:ext cx="4080463" cy="293793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09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Util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SourceInfo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Represents the source level file position of an IR construct</a:t>
            </a:r>
          </a:p>
          <a:p>
            <a:r>
              <a:rPr lang="en-US" dirty="0" smtClean="0"/>
              <a:t>Used to provide nice error messages</a:t>
            </a:r>
          </a:p>
          <a:p>
            <a:r>
              <a:rPr lang="en-US" dirty="0" smtClean="0"/>
              <a:t>When you create new IR nodes consider adding a relevant source position; this will be useful for debuggers and error messages</a:t>
            </a:r>
          </a:p>
          <a:p>
            <a:r>
              <a:rPr lang="en-US" dirty="0" smtClean="0"/>
              <a:t>Resolving an identifier </a:t>
            </a:r>
            <a:r>
              <a:rPr lang="en-US" dirty="0" err="1" smtClean="0"/>
              <a:t>referenfce</a:t>
            </a:r>
            <a:r>
              <a:rPr lang="en-US" dirty="0" smtClean="0"/>
              <a:t> in P4-16 only looks up declarations that are </a:t>
            </a:r>
            <a:r>
              <a:rPr lang="en-US" b="1" dirty="0" smtClean="0"/>
              <a:t>before</a:t>
            </a:r>
            <a:r>
              <a:rPr lang="en-US" dirty="0" smtClean="0"/>
              <a:t> the identifier; it uses the source info for this purpose!</a:t>
            </a:r>
          </a:p>
          <a:p>
            <a:r>
              <a:rPr lang="en-US" dirty="0" smtClean="0"/>
              <a:t>Default constructor creates an “invalid” source position</a:t>
            </a:r>
          </a:p>
          <a:p>
            <a:pPr lvl="1"/>
            <a:r>
              <a:rPr lang="en-US" dirty="0" smtClean="0"/>
              <a:t>Invalid source position is logically before all valid source positions</a:t>
            </a:r>
            <a:endParaRPr lang="en-US" dirty="0"/>
          </a:p>
        </p:txBody>
      </p:sp>
      <p:pic>
        <p:nvPicPr>
          <p:cNvPr id="4" name="Picture 3" descr="File:Coordinate with &lt;strong&gt;Origin&lt;/strong&gt;.svg - Wikimedia Common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715" y="149902"/>
            <a:ext cx="2448393" cy="244839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4872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Extending the 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54803"/>
            <a:ext cx="10515600" cy="4022160"/>
          </a:xfrm>
        </p:spPr>
        <p:txBody>
          <a:bodyPr/>
          <a:lstStyle/>
          <a:p>
            <a:r>
              <a:rPr lang="en-US" dirty="0" smtClean="0"/>
              <a:t>Add IR classes in a *.</a:t>
            </a:r>
            <a:r>
              <a:rPr lang="en-US" dirty="0" err="1" smtClean="0"/>
              <a:t>def</a:t>
            </a:r>
            <a:r>
              <a:rPr lang="en-US" dirty="0" smtClean="0"/>
              <a:t> file</a:t>
            </a:r>
          </a:p>
          <a:p>
            <a:r>
              <a:rPr lang="en-US" dirty="0" smtClean="0"/>
              <a:t>Add the </a:t>
            </a:r>
            <a:r>
              <a:rPr lang="en-US" dirty="0" err="1" smtClean="0"/>
              <a:t>def</a:t>
            </a:r>
            <a:r>
              <a:rPr lang="en-US" dirty="0" smtClean="0"/>
              <a:t> file to the </a:t>
            </a:r>
            <a:r>
              <a:rPr lang="en-US" dirty="0" err="1" smtClean="0"/>
              <a:t>Makefile.am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ir_DEF_FILES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+= $(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backends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/bmv2/bmv2.def</a:t>
            </a:r>
          </a:p>
          <a:p>
            <a:r>
              <a:rPr lang="en-US" dirty="0"/>
              <a:t>Add additional </a:t>
            </a:r>
            <a:r>
              <a:rPr lang="en-US" dirty="0" err="1" smtClean="0"/>
              <a:t>c++</a:t>
            </a:r>
            <a:r>
              <a:rPr lang="en-US" dirty="0" smtClean="0"/>
              <a:t> IR implementation files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ir_SOURCES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+=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ir.cpp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make </a:t>
            </a:r>
            <a:r>
              <a:rPr lang="en-US" dirty="0" err="1" smtClean="0"/>
              <a:t>distclean</a:t>
            </a:r>
            <a:endParaRPr lang="en-US" dirty="0" smtClean="0"/>
          </a:p>
          <a:p>
            <a:pPr lvl="1"/>
            <a:r>
              <a:rPr lang="en-US" dirty="0" smtClean="0"/>
              <a:t>Force regeneration of the IR classes and visitors</a:t>
            </a:r>
          </a:p>
          <a:p>
            <a:r>
              <a:rPr lang="en-US" dirty="0" smtClean="0"/>
              <a:t>See </a:t>
            </a:r>
            <a:r>
              <a:rPr lang="en-US" dirty="0"/>
              <a:t>the bmv2 back-end for a simple </a:t>
            </a:r>
            <a:r>
              <a:rPr lang="en-US" dirty="0" smtClean="0"/>
              <a:t>example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3093" y="464115"/>
            <a:ext cx="2459183" cy="169068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0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Casting IR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67" y="1825625"/>
            <a:ext cx="11565466" cy="4351338"/>
          </a:xfrm>
        </p:spPr>
        <p:txBody>
          <a:bodyPr/>
          <a:lstStyle/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node-&gt;is&lt;T&gt;() </a:t>
            </a:r>
            <a:r>
              <a:rPr lang="en-US" dirty="0" smtClean="0"/>
              <a:t>– true if node is a pointer to a subclass of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node-&gt;to&lt;T&gt;()</a:t>
            </a:r>
            <a:r>
              <a:rPr lang="en-US" dirty="0" smtClean="0"/>
              <a:t> – returns node </a:t>
            </a:r>
            <a:r>
              <a:rPr lang="en-US" dirty="0" err="1" smtClean="0"/>
              <a:t>dynamic_cast-ed</a:t>
            </a:r>
            <a:r>
              <a:rPr lang="en-US" dirty="0" smtClean="0"/>
              <a:t> to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  <a:p>
            <a:endParaRPr lang="en-US" dirty="0"/>
          </a:p>
          <a:p>
            <a:r>
              <a:rPr lang="en-US" dirty="0" smtClean="0"/>
              <a:t>interfaces derive from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INode</a:t>
            </a:r>
            <a:r>
              <a:rPr lang="en-US" dirty="0" smtClean="0"/>
              <a:t>, and not from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</a:p>
          <a:p>
            <a:r>
              <a:rPr lang="en-US" dirty="0" smtClean="0"/>
              <a:t>To get a node from an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INode</a:t>
            </a:r>
            <a:r>
              <a:rPr lang="en-US" dirty="0" smtClean="0"/>
              <a:t> use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INode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getNode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IDeclaration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*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decl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IR::Node* node =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decl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getNode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8146" y="3090332"/>
            <a:ext cx="3110153" cy="260561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47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the front-end 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07" y="1825625"/>
            <a:ext cx="1151524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This may seem daunting</a:t>
            </a:r>
          </a:p>
          <a:p>
            <a:r>
              <a:rPr lang="en-US" dirty="0" smtClean="0"/>
              <a:t>P4 grammar </a:t>
            </a:r>
            <a:r>
              <a:rPr lang="en-US" dirty="0" smtClean="0">
                <a:sym typeface="Wingdings"/>
              </a:rPr>
              <a:t> IR (very close correspondence)</a:t>
            </a:r>
          </a:p>
          <a:p>
            <a:r>
              <a:rPr lang="en-US" dirty="0" smtClean="0">
                <a:sym typeface="Wingdings"/>
              </a:rPr>
              <a:t>If you understand the language, you understand most of the front-end IR</a:t>
            </a:r>
          </a:p>
          <a:p>
            <a:r>
              <a:rPr lang="en-US" dirty="0" smtClean="0">
                <a:sym typeface="Wingdings"/>
              </a:rPr>
              <a:t>However, a few IR classes have no direct correspondence with language</a:t>
            </a:r>
            <a:br>
              <a:rPr lang="en-US" dirty="0" smtClean="0">
                <a:sym typeface="Wingdings"/>
              </a:rPr>
            </a:br>
            <a:r>
              <a:rPr lang="en-US" dirty="0" smtClean="0">
                <a:sym typeface="Wingdings"/>
              </a:rPr>
              <a:t>(e.g., used in representing complex types in type inference)</a:t>
            </a:r>
            <a:endParaRPr lang="en-US" dirty="0">
              <a:sym typeface="Wingdings"/>
            </a:endParaRP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E.g., from frontend/parsers/p4/p4parser.ypp:</a:t>
            </a:r>
            <a:endParaRPr lang="en-US" dirty="0">
              <a:sym typeface="Wingdings"/>
            </a:endParaRPr>
          </a:p>
          <a:p>
            <a:pPr marL="0" indent="0">
              <a:buNone/>
            </a:pP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lvalue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'='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expression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';'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$$ = new IR::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AssignmentStatement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(@2, $1, $3);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7695" y="230188"/>
            <a:ext cx="2402238" cy="160149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9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pretty-print and validate a P4</a:t>
            </a:r>
            <a:r>
              <a:rPr lang="en-US" baseline="-25000" dirty="0" smtClean="0"/>
              <a:t>16</a:t>
            </a:r>
            <a:r>
              <a:rPr lang="en-US" dirty="0" smtClean="0"/>
              <a:t> file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nsolas" charset="0"/>
                <a:cs typeface="Consolas" charset="0"/>
              </a:rPr>
              <a:t>p4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test --pp out.p4 file.p4</a:t>
            </a:r>
          </a:p>
          <a:p>
            <a:r>
              <a:rPr lang="en-US" dirty="0" smtClean="0">
                <a:ea typeface="Consolas" charset="0"/>
                <a:cs typeface="Consolas" charset="0"/>
              </a:rPr>
              <a:t>To convert a P4</a:t>
            </a:r>
            <a:r>
              <a:rPr lang="en-US" baseline="-25000" dirty="0" smtClean="0">
                <a:ea typeface="Consolas" charset="0"/>
                <a:cs typeface="Consolas" charset="0"/>
              </a:rPr>
              <a:t>14</a:t>
            </a:r>
            <a:r>
              <a:rPr lang="en-US" dirty="0" smtClean="0">
                <a:ea typeface="Consolas" charset="0"/>
                <a:cs typeface="Consolas" charset="0"/>
              </a:rPr>
              <a:t> file to P4</a:t>
            </a:r>
            <a:r>
              <a:rPr lang="en-US" baseline="-25000" dirty="0" smtClean="0">
                <a:ea typeface="Consolas" charset="0"/>
                <a:cs typeface="Consolas" charset="0"/>
              </a:rPr>
              <a:t>16</a:t>
            </a:r>
            <a:r>
              <a:rPr lang="en-US" dirty="0">
                <a:ea typeface="Consolas" charset="0"/>
                <a:cs typeface="Consolas" charset="0"/>
              </a:rPr>
              <a:t/>
            </a:r>
            <a:br>
              <a:rPr lang="en-US" dirty="0"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p4test --pp out.p4 --p4-14 file.p4</a:t>
            </a:r>
          </a:p>
          <a:p>
            <a:r>
              <a:rPr lang="en-US" dirty="0" smtClean="0">
                <a:ea typeface="Consolas" charset="0"/>
                <a:cs typeface="Consolas" charset="0"/>
              </a:rPr>
              <a:t>To compile a P4</a:t>
            </a:r>
            <a:r>
              <a:rPr lang="en-US" baseline="-25000" dirty="0" smtClean="0">
                <a:ea typeface="Consolas" charset="0"/>
                <a:cs typeface="Consolas" charset="0"/>
              </a:rPr>
              <a:t>14</a:t>
            </a:r>
            <a:r>
              <a:rPr lang="en-US" dirty="0" smtClean="0">
                <a:ea typeface="Consolas" charset="0"/>
                <a:cs typeface="Consolas" charset="0"/>
              </a:rPr>
              <a:t> </a:t>
            </a:r>
            <a:r>
              <a:rPr lang="en-US" dirty="0">
                <a:ea typeface="Consolas" charset="0"/>
                <a:cs typeface="Consolas" charset="0"/>
              </a:rPr>
              <a:t>file </a:t>
            </a:r>
            <a:r>
              <a:rPr lang="en-US" dirty="0" smtClean="0">
                <a:ea typeface="Consolas" charset="0"/>
                <a:cs typeface="Consolas" charset="0"/>
              </a:rPr>
              <a:t>for the BMv2 simulator:</a:t>
            </a:r>
            <a:r>
              <a:rPr lang="en-US" dirty="0">
                <a:ea typeface="Consolas" charset="0"/>
                <a:cs typeface="Consolas" charset="0"/>
              </a:rPr>
              <a:t/>
            </a:r>
            <a:br>
              <a:rPr lang="en-US" dirty="0"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p4c-bm2-ss -o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file.json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--p4-14 file.p4</a:t>
            </a:r>
          </a:p>
          <a:p>
            <a:r>
              <a:rPr lang="en-US" dirty="0" smtClean="0">
                <a:ea typeface="Consolas" charset="0"/>
                <a:cs typeface="Consolas" charset="0"/>
              </a:rPr>
              <a:t>To compile a P4 file for EBPF (via C):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p4c-ebpf –o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file.c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file.p4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9" b="97418" l="1325" r="99338">
                        <a14:foregroundMark x1="10817" y1="36150" x2="10817" y2="36150"/>
                        <a14:foregroundMark x1="20088" y1="21831" x2="20088" y2="21831"/>
                        <a14:foregroundMark x1="32671" y1="14085" x2="32671" y2="14085"/>
                        <a14:foregroundMark x1="48344" y1="8685" x2="48344" y2="8685"/>
                        <a14:foregroundMark x1="86093" y1="30282" x2="86093" y2="30282"/>
                        <a14:foregroundMark x1="92053" y1="48357" x2="92053" y2="48357"/>
                        <a14:foregroundMark x1="92053" y1="33099" x2="92053" y2="33099"/>
                        <a14:foregroundMark x1="86534" y1="25822" x2="86534" y2="25822"/>
                        <a14:foregroundMark x1="75938" y1="17136" x2="75938" y2="17136"/>
                        <a14:foregroundMark x1="63135" y1="9624" x2="63135" y2="9624"/>
                        <a14:foregroundMark x1="14570" y1="21831" x2="14570" y2="21831"/>
                        <a14:foregroundMark x1="11479" y1="26291" x2="11479" y2="26291"/>
                        <a14:foregroundMark x1="20530" y1="18075" x2="20530" y2="18075"/>
                        <a14:foregroundMark x1="27152" y1="12676" x2="27152" y2="12676"/>
                        <a14:foregroundMark x1="32671" y1="10094" x2="32671" y2="100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0180" y="488014"/>
            <a:ext cx="2701290" cy="254028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702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Visitors and the 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481" y="1825625"/>
            <a:ext cx="11747716" cy="4351338"/>
          </a:xfrm>
        </p:spPr>
        <p:txBody>
          <a:bodyPr/>
          <a:lstStyle/>
          <a:p>
            <a:r>
              <a:rPr lang="en-US" dirty="0" smtClean="0"/>
              <a:t>Tightly coupled</a:t>
            </a:r>
          </a:p>
          <a:p>
            <a:r>
              <a:rPr lang="en-US" dirty="0" smtClean="0"/>
              <a:t>Visitors recursively traverse the IR children nodes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void IR::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AssignmentStatement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visit_children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(Visitor &amp;v)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Statement::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visit_children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(v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v.visit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(left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v.visit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(right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0611" y="207619"/>
            <a:ext cx="2357586" cy="22815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44503" y="4001294"/>
            <a:ext cx="364272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Generated code (can be overridden).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0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52933" cy="1325563"/>
          </a:xfrm>
        </p:spPr>
        <p:txBody>
          <a:bodyPr/>
          <a:lstStyle/>
          <a:p>
            <a:r>
              <a:rPr lang="en-US" smtClean="0"/>
              <a:t>Core Inspector </a:t>
            </a:r>
            <a:r>
              <a:rPr lang="en-US" dirty="0" smtClean="0"/>
              <a:t>action (pseudo-code)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746" y="1848873"/>
            <a:ext cx="11405461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 *Inspector::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apply_visitor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 *n) {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if (visited(n) &amp;&amp;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visitDagOnce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// do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nothing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 else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if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(this-&gt;preorder(n)) {</a:t>
            </a:r>
            <a:b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        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visit_children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(n);</a:t>
            </a:r>
            <a:b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        this-&gt;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(n); </a:t>
            </a:r>
            <a:b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    }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setVisited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(n); 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} 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return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144000" y="3936569"/>
            <a:ext cx="1247614" cy="72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n</a:t>
            </a:r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8159858" y="5323668"/>
            <a:ext cx="1247614" cy="72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0042902" y="5339166"/>
            <a:ext cx="1247614" cy="72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16" idx="2"/>
            <a:endCxn id="4" idx="0"/>
          </p:cNvCxnSpPr>
          <p:nvPr/>
        </p:nvCxnSpPr>
        <p:spPr>
          <a:xfrm>
            <a:off x="9767807" y="3253057"/>
            <a:ext cx="0" cy="683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2"/>
            <a:endCxn id="5" idx="0"/>
          </p:cNvCxnSpPr>
          <p:nvPr/>
        </p:nvCxnSpPr>
        <p:spPr>
          <a:xfrm flipH="1">
            <a:off x="8783665" y="4657241"/>
            <a:ext cx="984142" cy="6664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>
            <a:off x="9767807" y="4657241"/>
            <a:ext cx="898902" cy="6819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364619" y="2883725"/>
            <a:ext cx="80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parent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180409" y="5547363"/>
            <a:ext cx="94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children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0391614" y="2881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0464090" y="3927573"/>
            <a:ext cx="118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preorder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431781" y="5376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0464089" y="4283333"/>
            <a:ext cx="1276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 </a:t>
            </a:r>
            <a:r>
              <a:rPr lang="en-US" dirty="0" err="1" smtClean="0"/>
              <a:t>postorder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1347728" y="5376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0951594" y="2870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cxnSp>
        <p:nvCxnSpPr>
          <p:cNvPr id="28" name="Curved Connector 27"/>
          <p:cNvCxnSpPr>
            <a:stCxn id="21" idx="2"/>
            <a:endCxn id="22" idx="0"/>
          </p:cNvCxnSpPr>
          <p:nvPr/>
        </p:nvCxnSpPr>
        <p:spPr>
          <a:xfrm rot="16200000" flipH="1">
            <a:off x="10461202" y="3332023"/>
            <a:ext cx="676804" cy="514295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22" idx="1"/>
            <a:endCxn id="23" idx="0"/>
          </p:cNvCxnSpPr>
          <p:nvPr/>
        </p:nvCxnSpPr>
        <p:spPr>
          <a:xfrm rot="10800000" flipV="1">
            <a:off x="9582624" y="4112238"/>
            <a:ext cx="881466" cy="1264087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23" idx="1"/>
          </p:cNvCxnSpPr>
          <p:nvPr/>
        </p:nvCxnSpPr>
        <p:spPr>
          <a:xfrm rot="10800000" flipV="1">
            <a:off x="8897091" y="5560992"/>
            <a:ext cx="534690" cy="987044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/>
          <p:nvPr/>
        </p:nvCxnSpPr>
        <p:spPr>
          <a:xfrm rot="5400000" flipH="1" flipV="1">
            <a:off x="8955007" y="5920417"/>
            <a:ext cx="802378" cy="452863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stCxn id="23" idx="3"/>
            <a:endCxn id="25" idx="1"/>
          </p:cNvCxnSpPr>
          <p:nvPr/>
        </p:nvCxnSpPr>
        <p:spPr>
          <a:xfrm>
            <a:off x="9733467" y="5560992"/>
            <a:ext cx="1614261" cy="12700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/>
          <p:cNvCxnSpPr/>
          <p:nvPr/>
        </p:nvCxnSpPr>
        <p:spPr>
          <a:xfrm rot="5400000">
            <a:off x="10861051" y="5831798"/>
            <a:ext cx="728064" cy="546978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/>
          <p:cNvCxnSpPr>
            <a:endCxn id="25" idx="3"/>
          </p:cNvCxnSpPr>
          <p:nvPr/>
        </p:nvCxnSpPr>
        <p:spPr>
          <a:xfrm rot="5400000" flipH="1" flipV="1">
            <a:off x="11011028" y="5847656"/>
            <a:ext cx="925050" cy="351722"/>
          </a:xfrm>
          <a:prstGeom prst="curvedConnector4">
            <a:avLst>
              <a:gd name="adj1" fmla="val 40019"/>
              <a:gd name="adj2" fmla="val 16499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/>
          <p:cNvCxnSpPr>
            <a:stCxn id="25" idx="0"/>
            <a:endCxn id="24" idx="2"/>
          </p:cNvCxnSpPr>
          <p:nvPr/>
        </p:nvCxnSpPr>
        <p:spPr>
          <a:xfrm rot="16200000" flipV="1">
            <a:off x="10938674" y="4816429"/>
            <a:ext cx="723661" cy="396134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24" idx="3"/>
            <a:endCxn id="26" idx="2"/>
          </p:cNvCxnSpPr>
          <p:nvPr/>
        </p:nvCxnSpPr>
        <p:spPr>
          <a:xfrm flipH="1" flipV="1">
            <a:off x="11102437" y="3240030"/>
            <a:ext cx="638348" cy="1227969"/>
          </a:xfrm>
          <a:prstGeom prst="curvedConnector4">
            <a:avLst>
              <a:gd name="adj1" fmla="val -35811"/>
              <a:gd name="adj2" fmla="val 5751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" idx="2"/>
          </p:cNvCxnSpPr>
          <p:nvPr/>
        </p:nvCxnSpPr>
        <p:spPr>
          <a:xfrm flipH="1">
            <a:off x="8657828" y="6044340"/>
            <a:ext cx="125837" cy="5036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6" idx="2"/>
          </p:cNvCxnSpPr>
          <p:nvPr/>
        </p:nvCxnSpPr>
        <p:spPr>
          <a:xfrm>
            <a:off x="10666709" y="6059838"/>
            <a:ext cx="26591" cy="4262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38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5464" y="1825625"/>
            <a:ext cx="11028336" cy="4351338"/>
          </a:xfrm>
        </p:spPr>
        <p:txBody>
          <a:bodyPr/>
          <a:lstStyle/>
          <a:p>
            <a:r>
              <a:rPr lang="en-US" dirty="0" smtClean="0"/>
              <a:t>Visitor base class knows about all IR nodes</a:t>
            </a:r>
          </a:p>
          <a:p>
            <a:r>
              <a:rPr lang="en-US" dirty="0" smtClean="0"/>
              <a:t>Most of the visitor code is generated automatically by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-generator</a:t>
            </a:r>
          </a:p>
          <a:p>
            <a:r>
              <a:rPr lang="en-US" dirty="0" smtClean="0"/>
              <a:t>Visitor knows how to create a new node if any child changes</a:t>
            </a:r>
          </a:p>
          <a:p>
            <a:r>
              <a:rPr lang="en-US" dirty="0" smtClean="0"/>
              <a:t>You will subclass a visitor</a:t>
            </a:r>
          </a:p>
          <a:p>
            <a:r>
              <a:rPr lang="en-US" dirty="0" smtClean="0"/>
              <a:t>You only need to implement methods for IR node types you care about</a:t>
            </a:r>
          </a:p>
          <a:p>
            <a:pPr lvl="1"/>
            <a:r>
              <a:rPr lang="en-US" dirty="0" smtClean="0"/>
              <a:t>Everything else works automatically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8433" y="66729"/>
            <a:ext cx="2197315" cy="219731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80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22" y="161020"/>
            <a:ext cx="10515600" cy="5989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custom visitor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48" y="1746112"/>
            <a:ext cx="105156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class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StrengthReduction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final : public Transform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StrengthReduction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{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visitDagOnce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true;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(IR::Sub* expr)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override;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(IR::Add* expr) override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Shl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expr) override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Shr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expr) override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Mul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expr) override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73586" y="888319"/>
            <a:ext cx="184665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modifies program</a:t>
            </a:r>
            <a:endParaRPr lang="en-US"/>
          </a:p>
        </p:txBody>
      </p:sp>
      <p:cxnSp>
        <p:nvCxnSpPr>
          <p:cNvPr id="5" name="Straight Arrow Connector 4"/>
          <p:cNvCxnSpPr>
            <a:stCxn id="4" idx="2"/>
          </p:cNvCxnSpPr>
          <p:nvPr/>
        </p:nvCxnSpPr>
        <p:spPr>
          <a:xfrm flipH="1">
            <a:off x="7998534" y="1257651"/>
            <a:ext cx="98382" cy="4985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174098" y="5975660"/>
            <a:ext cx="3386312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Types of </a:t>
            </a:r>
            <a:r>
              <a:rPr lang="en-US" sz="2400" smtClean="0"/>
              <a:t>nodes processed</a:t>
            </a:r>
            <a:endParaRPr lang="en-US" sz="2400" dirty="0"/>
          </a:p>
        </p:txBody>
      </p:sp>
      <p:cxnSp>
        <p:nvCxnSpPr>
          <p:cNvPr id="10" name="Straight Arrow Connector 9"/>
          <p:cNvCxnSpPr>
            <a:stCxn id="9" idx="0"/>
          </p:cNvCxnSpPr>
          <p:nvPr/>
        </p:nvCxnSpPr>
        <p:spPr>
          <a:xfrm flipH="1" flipV="1">
            <a:off x="6815328" y="4836695"/>
            <a:ext cx="51926" cy="11389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73221" y="880284"/>
            <a:ext cx="2532296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Repeated nodes produce</a:t>
            </a:r>
            <a:br>
              <a:rPr lang="en-US" dirty="0" smtClean="0"/>
            </a:br>
            <a:r>
              <a:rPr lang="en-US" dirty="0" smtClean="0"/>
              <a:t>the same result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>
            <a:off x="3939369" y="1526615"/>
            <a:ext cx="1459113" cy="9570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43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visitor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053" y="1825625"/>
            <a:ext cx="10952747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static bool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isZero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IR::Expression* expr)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auto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expr-&gt;to&lt;IR::Constant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&gt;();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if 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nullptr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 return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false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return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-&gt;value == 0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StrengthReduction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 IR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::Add* expr)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if 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isZero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(expr-&gt;right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)) return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expr-&gt;left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if 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isZero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(expr-&gt;left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))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return expr-&gt;right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return expr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3244" y="2542196"/>
            <a:ext cx="213872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smtClean="0"/>
              <a:t>Helper function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65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54765"/>
          </a:xfrm>
        </p:spPr>
        <p:txBody>
          <a:bodyPr>
            <a:normAutofit/>
          </a:bodyPr>
          <a:lstStyle/>
          <a:p>
            <a:r>
              <a:rPr lang="en-US" dirty="0" smtClean="0"/>
              <a:t>Example sequence of passes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932" y="854765"/>
            <a:ext cx="10515600" cy="58740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ReferenceMap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refMap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TypeMap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typeMap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PassManager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frontend =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ResolveReferences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(&amp;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refMap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true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),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ConstantFolding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(&amp;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refMap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nullptr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),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   new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ResolveReferences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(&amp;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refMap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),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TypeInference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(&amp;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refMap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typeMap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),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    new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SimplifyControlFlow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(&amp;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refMap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, &amp;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typeMap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),</a:t>
            </a:r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    new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StrengthReduction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(),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};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auto result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program-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&gt;apply(frontend);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62732" y="1070251"/>
            <a:ext cx="362554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Data structures populated by visitors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491321" y="2248253"/>
            <a:ext cx="253191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Inspector: builds </a:t>
            </a:r>
            <a:r>
              <a:rPr lang="en-US" dirty="0" err="1" smtClean="0"/>
              <a:t>refMap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491321" y="2633435"/>
            <a:ext cx="254715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Transform: uses </a:t>
            </a:r>
            <a:r>
              <a:rPr lang="en-US" dirty="0" err="1" smtClean="0"/>
              <a:t>refMap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46932" y="3102279"/>
            <a:ext cx="307630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Build </a:t>
            </a:r>
            <a:r>
              <a:rPr lang="en-US" dirty="0" err="1" smtClean="0"/>
              <a:t>refMap</a:t>
            </a:r>
            <a:r>
              <a:rPr lang="en-US" dirty="0" smtClean="0"/>
              <a:t> for new program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034272" y="3455745"/>
            <a:ext cx="298896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Uses </a:t>
            </a:r>
            <a:r>
              <a:rPr lang="en-US" dirty="0" err="1" smtClean="0"/>
              <a:t>refMap</a:t>
            </a:r>
            <a:r>
              <a:rPr lang="en-US" dirty="0" smtClean="0"/>
              <a:t>, builds </a:t>
            </a:r>
            <a:r>
              <a:rPr lang="en-US" dirty="0" err="1" smtClean="0"/>
              <a:t>typeMap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58747" y="1925016"/>
            <a:ext cx="385638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Pass manager = sequence </a:t>
            </a:r>
            <a:r>
              <a:rPr lang="en-US" smtClean="0"/>
              <a:t>of visitors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131743" y="5250281"/>
            <a:ext cx="2566773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Run all visitors in front-end on program </a:t>
            </a:r>
            <a:r>
              <a:rPr lang="en-US" smtClean="0"/>
              <a:t>in sequence.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049513" y="3876843"/>
            <a:ext cx="298896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Uses </a:t>
            </a:r>
            <a:r>
              <a:rPr lang="en-US" dirty="0" err="1" smtClean="0"/>
              <a:t>refMap</a:t>
            </a:r>
            <a:r>
              <a:rPr lang="en-US" dirty="0" smtClean="0"/>
              <a:t> and </a:t>
            </a:r>
            <a:r>
              <a:rPr lang="en-US" dirty="0" err="1" smtClean="0"/>
              <a:t>typeMap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0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744424" cy="1325563"/>
          </a:xfrm>
        </p:spPr>
        <p:txBody>
          <a:bodyPr/>
          <a:lstStyle/>
          <a:p>
            <a:r>
              <a:rPr lang="en-US" dirty="0" smtClean="0"/>
              <a:t>Core Transform action (pseudo-code)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218" y="1830715"/>
            <a:ext cx="1177225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 *Inspector::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apply_visitor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 *n)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auto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copy = n-&gt;clone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auto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preorder_result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preorder(copy);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if 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preorder_result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!= copy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copy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preorder_result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&gt;clone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(); 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copy-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visit_children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(*this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auto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final =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(copy);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if (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final != *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final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return n;  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302498" y="4866467"/>
            <a:ext cx="1247614" cy="7206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n</a:t>
            </a:r>
            <a:endParaRPr lang="en-US" sz="3200" dirty="0"/>
          </a:p>
        </p:txBody>
      </p:sp>
      <p:cxnSp>
        <p:nvCxnSpPr>
          <p:cNvPr id="8" name="Straight Arrow Connector 7"/>
          <p:cNvCxnSpPr>
            <a:stCxn id="16" idx="2"/>
            <a:endCxn id="4" idx="0"/>
          </p:cNvCxnSpPr>
          <p:nvPr/>
        </p:nvCxnSpPr>
        <p:spPr>
          <a:xfrm>
            <a:off x="10926305" y="4330461"/>
            <a:ext cx="0" cy="5360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2"/>
            <a:endCxn id="40" idx="0"/>
          </p:cNvCxnSpPr>
          <p:nvPr/>
        </p:nvCxnSpPr>
        <p:spPr>
          <a:xfrm flipH="1">
            <a:off x="9477611" y="5587139"/>
            <a:ext cx="1448694" cy="6376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42" idx="0"/>
          </p:cNvCxnSpPr>
          <p:nvPr/>
        </p:nvCxnSpPr>
        <p:spPr>
          <a:xfrm>
            <a:off x="10926305" y="5587139"/>
            <a:ext cx="0" cy="6376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523117" y="3961129"/>
            <a:ext cx="80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parent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8140485" y="4866467"/>
            <a:ext cx="1247614" cy="72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copy</a:t>
            </a:r>
            <a:endParaRPr lang="en-US" sz="3200" dirty="0"/>
          </a:p>
        </p:txBody>
      </p:sp>
      <p:cxnSp>
        <p:nvCxnSpPr>
          <p:cNvPr id="34" name="Straight Arrow Connector 33"/>
          <p:cNvCxnSpPr>
            <a:stCxn id="33" idx="2"/>
            <a:endCxn id="40" idx="0"/>
          </p:cNvCxnSpPr>
          <p:nvPr/>
        </p:nvCxnSpPr>
        <p:spPr>
          <a:xfrm>
            <a:off x="8764292" y="5587139"/>
            <a:ext cx="713319" cy="6376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3" idx="2"/>
            <a:endCxn id="42" idx="0"/>
          </p:cNvCxnSpPr>
          <p:nvPr/>
        </p:nvCxnSpPr>
        <p:spPr>
          <a:xfrm>
            <a:off x="8764292" y="5587139"/>
            <a:ext cx="2162013" cy="6376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8958816" y="6224774"/>
            <a:ext cx="1037589" cy="51144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42" name="Rounded Rectangle 41"/>
          <p:cNvSpPr/>
          <p:nvPr/>
        </p:nvSpPr>
        <p:spPr>
          <a:xfrm>
            <a:off x="10407510" y="6224775"/>
            <a:ext cx="1037589" cy="51144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45" name="TextBox 44"/>
          <p:cNvSpPr txBox="1"/>
          <p:nvPr/>
        </p:nvSpPr>
        <p:spPr>
          <a:xfrm>
            <a:off x="7806978" y="6322081"/>
            <a:ext cx="94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children</a:t>
            </a:r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10136892" y="447048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original node</a:t>
            </a:r>
            <a:endParaRPr lang="en-US" dirty="0"/>
          </a:p>
        </p:txBody>
      </p:sp>
      <p:sp>
        <p:nvSpPr>
          <p:cNvPr id="48" name="Right Arrow 47"/>
          <p:cNvSpPr/>
          <p:nvPr/>
        </p:nvSpPr>
        <p:spPr>
          <a:xfrm flipH="1">
            <a:off x="9388097" y="5006493"/>
            <a:ext cx="914399" cy="440617"/>
          </a:xfrm>
          <a:prstGeom prst="righ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clone</a:t>
            </a:r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1329492" y="2167467"/>
            <a:ext cx="115608" cy="2378789"/>
          </a:xfrm>
          <a:prstGeom prst="straightConnector1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8052993" y="3281093"/>
            <a:ext cx="700270" cy="1481407"/>
          </a:xfrm>
          <a:prstGeom prst="straightConnector1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1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original 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722" y="1825625"/>
            <a:ext cx="11145078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In each visitor method the Node* handed to the method is a </a:t>
            </a:r>
            <a:r>
              <a:rPr lang="en-US" i="1" dirty="0" smtClean="0"/>
              <a:t>clone </a:t>
            </a:r>
            <a:r>
              <a:rPr lang="en-US" dirty="0" smtClean="0"/>
              <a:t>of the original node</a:t>
            </a:r>
          </a:p>
          <a:p>
            <a:r>
              <a:rPr lang="en-US" dirty="0" smtClean="0"/>
              <a:t>If you store Node* (e.g., in a hash-table) this is a problem</a:t>
            </a:r>
          </a:p>
          <a:p>
            <a:r>
              <a:rPr lang="en-US" dirty="0" smtClean="0"/>
              <a:t>You can use the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getOriginal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 smtClean="0"/>
              <a:t> method to access the original node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SubstitutionVisitor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::preorder(IR::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Type_Var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auto type = bindings-&gt;lookup(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getOriginal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if (type ==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nullptr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return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LOG1("Replacing " &lt;&lt;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getOriginal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&lt;&lt; " with " &lt;&lt; type);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return type;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57800" y="5711826"/>
            <a:ext cx="5893904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tv</a:t>
            </a:r>
            <a:r>
              <a:rPr lang="en-US" dirty="0" smtClean="0"/>
              <a:t> can never be found in the bindings hash table. </a:t>
            </a:r>
          </a:p>
          <a:p>
            <a:r>
              <a:rPr lang="en-US" dirty="0" smtClean="0"/>
              <a:t>We have to index with </a:t>
            </a:r>
            <a:r>
              <a:rPr lang="en-US" dirty="0" err="1" smtClean="0"/>
              <a:t>getOriginal</a:t>
            </a:r>
            <a:r>
              <a:rPr lang="en-US" dirty="0" smtClean="0"/>
              <a:t>(). </a:t>
            </a:r>
            <a:br>
              <a:rPr lang="en-US" dirty="0" smtClean="0"/>
            </a:br>
            <a:r>
              <a:rPr lang="en-US" dirty="0" err="1" smtClean="0"/>
              <a:t>tv</a:t>
            </a:r>
            <a:r>
              <a:rPr lang="en-US" dirty="0" smtClean="0"/>
              <a:t> is actually a temporary clone of the </a:t>
            </a:r>
            <a:r>
              <a:rPr lang="en-US" dirty="0" err="1" smtClean="0"/>
              <a:t>getOriginal</a:t>
            </a:r>
            <a:r>
              <a:rPr lang="en-US" dirty="0" smtClean="0"/>
              <a:t>() node.</a:t>
            </a:r>
            <a:endParaRPr lang="en-US" dirty="0"/>
          </a:p>
        </p:txBody>
      </p:sp>
      <p:cxnSp>
        <p:nvCxnSpPr>
          <p:cNvPr id="5" name="Straight Arrow Connector 4"/>
          <p:cNvCxnSpPr>
            <a:stCxn id="4" idx="0"/>
          </p:cNvCxnSpPr>
          <p:nvPr/>
        </p:nvCxnSpPr>
        <p:spPr>
          <a:xfrm flipH="1" flipV="1">
            <a:off x="6589986" y="4043855"/>
            <a:ext cx="1614766" cy="1667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82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232"/>
            <a:ext cx="10515600" cy="1325563"/>
          </a:xfrm>
        </p:spPr>
        <p:txBody>
          <a:bodyPr/>
          <a:lstStyle/>
          <a:p>
            <a:r>
              <a:rPr lang="en-US" dirty="0" smtClean="0"/>
              <a:t>Controlling the visit 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0626"/>
            <a:ext cx="10800522" cy="519816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All visitors visit the children of a node in the order they appear in the visitor class definition</a:t>
            </a:r>
          </a:p>
          <a:p>
            <a:r>
              <a:rPr lang="en-US" dirty="0" smtClean="0"/>
              <a:t>You can control the visit order by calling </a:t>
            </a:r>
            <a:r>
              <a:rPr lang="en-US" dirty="0" smtClean="0">
                <a:solidFill>
                  <a:srgbClr val="FF0000"/>
                </a:solidFill>
              </a:rPr>
              <a:t>visit</a:t>
            </a:r>
            <a:r>
              <a:rPr lang="en-US" dirty="0" smtClean="0"/>
              <a:t> from preorder. </a:t>
            </a:r>
          </a:p>
          <a:p>
            <a:pPr lvl="1"/>
            <a:r>
              <a:rPr lang="en-US" dirty="0" smtClean="0"/>
              <a:t>call prune() to inhibit default traversal order (or return false in an Inspector)</a:t>
            </a:r>
          </a:p>
          <a:p>
            <a:r>
              <a:rPr lang="en-US" dirty="0" smtClean="0"/>
              <a:t>E.g., in an Inspector: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bool ToP4::preorder(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f) {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visit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(f-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&gt;annotations);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visit(f-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&gt;type);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builder.append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");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builder.append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(f-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&gt;name);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return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false;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26848" y="4013751"/>
            <a:ext cx="2017643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Custom visit order interspersed with side-effects.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24045" y="5648270"/>
            <a:ext cx="608454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Returning ‘false’ causes the current visitor to stop the traversal.</a:t>
            </a:r>
          </a:p>
          <a:p>
            <a:r>
              <a:rPr lang="en-US" dirty="0" smtClean="0"/>
              <a:t>This is achieved calling prune() in a Transform.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6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977" y="250031"/>
            <a:ext cx="10515600" cy="1325563"/>
          </a:xfrm>
        </p:spPr>
        <p:txBody>
          <a:bodyPr/>
          <a:lstStyle/>
          <a:p>
            <a:r>
              <a:rPr lang="en-US" dirty="0" smtClean="0"/>
              <a:t>Transforming and controlling the visit 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365" y="1825625"/>
            <a:ext cx="11598088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Invoke in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preorder</a:t>
            </a:r>
            <a:r>
              <a:rPr lang="en-US" dirty="0" smtClean="0"/>
              <a:t>, call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visit</a:t>
            </a:r>
            <a:r>
              <a:rPr lang="en-US" dirty="0" smtClean="0"/>
              <a:t>, and end with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prune</a:t>
            </a:r>
          </a:p>
          <a:p>
            <a:r>
              <a:rPr lang="en-US" dirty="0" smtClean="0">
                <a:ea typeface="Consolas" charset="0"/>
                <a:cs typeface="Consolas" charset="0"/>
              </a:rPr>
              <a:t>Call </a:t>
            </a:r>
            <a:r>
              <a:rPr lang="en-US" dirty="0" smtClean="0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prune() </a:t>
            </a:r>
            <a:r>
              <a:rPr lang="en-US" b="1" dirty="0" smtClean="0">
                <a:ea typeface="Consolas" charset="0"/>
                <a:cs typeface="Consolas" charset="0"/>
              </a:rPr>
              <a:t>after</a:t>
            </a:r>
            <a:r>
              <a:rPr lang="en-US" dirty="0" smtClean="0">
                <a:ea typeface="Consolas" charset="0"/>
                <a:cs typeface="Consolas" charset="0"/>
              </a:rPr>
              <a:t> all </a:t>
            </a:r>
            <a:r>
              <a:rPr lang="en-US" dirty="0" smtClean="0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visit() </a:t>
            </a:r>
            <a:r>
              <a:rPr lang="en-US" dirty="0" smtClean="0">
                <a:ea typeface="Consolas" charset="0"/>
                <a:cs typeface="Consolas" charset="0"/>
              </a:rPr>
              <a:t>calls only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IR::Node* preorder(IR::If*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cond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 override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auto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pred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0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visit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cond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pred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)-&gt;to&lt;IR::Expression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&gt;();</a:t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    ...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prune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    return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new IR::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IfStatement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cond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srcInfo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pred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, t, f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5559" y="0"/>
            <a:ext cx="1856441" cy="21720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66755" y="3503016"/>
            <a:ext cx="201764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Custom </a:t>
            </a:r>
            <a:r>
              <a:rPr lang="en-US" smtClean="0"/>
              <a:t>visit order.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355048" y="3802457"/>
            <a:ext cx="166070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Needs </a:t>
            </a:r>
            <a:r>
              <a:rPr lang="en-US" dirty="0" err="1" smtClean="0"/>
              <a:t>upcast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28031" y="4109253"/>
            <a:ext cx="269612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Inhibit standard </a:t>
            </a:r>
            <a:r>
              <a:rPr lang="en-US" smtClean="0"/>
              <a:t>visit order.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94336" y="4840561"/>
            <a:ext cx="416185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Returns a different class than it is visiting.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30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23" y="1"/>
            <a:ext cx="12102353" cy="60593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./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p4c-bm2-ss: Compile a P4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program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help                 Print this help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message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version              Print compiler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version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-I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path                Specify include path (passed to preprocessor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D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arg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=value           Define macro (passed to preprocessor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U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arg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          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Undefine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macro (passed to preprocessor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E                     Preprocess only, do not compile (prints program on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stdout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nocpp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                Skip preprocess, assume input file is already preprocessed.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p4v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{14|16}         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Specify language version to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compile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target target        Compile for the specified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target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pp file              Pretty-print the program in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the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specified file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toJSON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 file          Dump IR to JSON in the specified file.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--p4runtime-file file  Write a control-plane API description to the specified file.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--p4runtime-format f   Chose output format, one of {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binary,json,text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}.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o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outfile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       Write output to 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outfile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Werror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               Treat all warnings as errors.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-T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loglevel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      [Compiler debugging] Adjust logging level per file (see below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v                     [Compiler debugging] Increase verbosity level (can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be repeated)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top4 pass1[,pass2]   [Compiler debugging] Dump the P4 representation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after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                      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passes whose name contains one of `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passX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' substrings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.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                      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When '-v' is used this will include the compiler IR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.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dump folder          [Compiler debugging] Folder where P4 programs are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dumped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loglevel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format is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: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sourceFile:level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,...,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sourceFile:level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where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sourceFile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' is a compiler source file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and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'level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' is the verbosity level for LOG messages in that file</a:t>
            </a:r>
          </a:p>
          <a:p>
            <a:pPr marL="0" indent="0">
              <a:buNone/>
            </a:pP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114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35" y="375039"/>
            <a:ext cx="8360606" cy="1325563"/>
          </a:xfrm>
        </p:spPr>
        <p:txBody>
          <a:bodyPr/>
          <a:lstStyle/>
          <a:p>
            <a:r>
              <a:rPr lang="en-US" dirty="0" smtClean="0"/>
              <a:t>Where </a:t>
            </a:r>
            <a:r>
              <a:rPr lang="en-US" smtClean="0"/>
              <a:t>am I (and how did I get here)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099" y="1824372"/>
            <a:ext cx="10959517" cy="4678904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getContext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/>
              <a:t> can tell you how you were reached by the visitor</a:t>
            </a:r>
            <a:br>
              <a:rPr lang="en-US" dirty="0" smtClean="0"/>
            </a:br>
            <a:r>
              <a:rPr lang="en-US" dirty="0" smtClean="0"/>
              <a:t>in the IR DAG</a:t>
            </a:r>
          </a:p>
          <a:p>
            <a:r>
              <a:rPr lang="en-US" dirty="0" smtClean="0"/>
              <a:t>It points to your parent node</a:t>
            </a:r>
          </a:p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findContext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&lt;T&gt;()</a:t>
            </a:r>
            <a:r>
              <a:rPr lang="en-US" dirty="0" smtClean="0"/>
              <a:t> will find an ancestor context for a node of type 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MoveInitializers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        IR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Declaration_Variable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decl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if (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getContext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==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nullptr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return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decl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auto parent 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getContext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()-&gt;node;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if (!parent-&gt;is&lt;IR::P4Control&gt;() &amp;&amp;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!parent-&gt;is&lt;IR::P4Parser&gt;())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// We are not in the local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toplevel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declarations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return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decl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9363286" y="4500998"/>
            <a:ext cx="1108600" cy="72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node</a:t>
            </a:r>
            <a:endParaRPr lang="en-US" sz="24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9987093" y="5221670"/>
            <a:ext cx="898902" cy="6819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11014087" y="3347850"/>
            <a:ext cx="969586" cy="696287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11014087" y="2028602"/>
            <a:ext cx="969586" cy="696287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context</a:t>
            </a:r>
            <a:endParaRPr lang="en-US"/>
          </a:p>
        </p:txBody>
      </p:sp>
      <p:cxnSp>
        <p:nvCxnSpPr>
          <p:cNvPr id="32" name="Straight Arrow Connector 31"/>
          <p:cNvCxnSpPr>
            <a:stCxn id="30" idx="0"/>
            <a:endCxn id="31" idx="2"/>
          </p:cNvCxnSpPr>
          <p:nvPr/>
        </p:nvCxnSpPr>
        <p:spPr>
          <a:xfrm flipV="1">
            <a:off x="11498880" y="2724889"/>
            <a:ext cx="0" cy="6229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1"/>
            <a:endCxn id="23" idx="3"/>
          </p:cNvCxnSpPr>
          <p:nvPr/>
        </p:nvCxnSpPr>
        <p:spPr>
          <a:xfrm flipH="1">
            <a:off x="10471887" y="3695994"/>
            <a:ext cx="542200" cy="3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1" idx="1"/>
            <a:endCxn id="29" idx="3"/>
          </p:cNvCxnSpPr>
          <p:nvPr/>
        </p:nvCxnSpPr>
        <p:spPr>
          <a:xfrm flipH="1" flipV="1">
            <a:off x="10472041" y="2373589"/>
            <a:ext cx="542046" cy="3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0398901" y="3358400"/>
            <a:ext cx="688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node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0407518" y="202860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node</a:t>
            </a:r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0723892" y="2777468"/>
            <a:ext cx="80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parent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9363287" y="3354164"/>
            <a:ext cx="1108600" cy="6899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parent</a:t>
            </a:r>
            <a:endParaRPr lang="en-US" sz="2400" dirty="0"/>
          </a:p>
        </p:txBody>
      </p:sp>
      <p:sp>
        <p:nvSpPr>
          <p:cNvPr id="29" name="Rounded Rectangle 28"/>
          <p:cNvSpPr/>
          <p:nvPr/>
        </p:nvSpPr>
        <p:spPr>
          <a:xfrm>
            <a:off x="9363441" y="2028602"/>
            <a:ext cx="1108600" cy="6899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grand</a:t>
            </a:r>
            <a:br>
              <a:rPr lang="en-US" sz="2400" dirty="0" smtClean="0"/>
            </a:br>
            <a:r>
              <a:rPr lang="en-US" sz="2400" dirty="0" smtClean="0"/>
              <a:t>parent</a:t>
            </a:r>
            <a:endParaRPr lang="en-US" sz="2400" dirty="0"/>
          </a:p>
        </p:txBody>
      </p:sp>
      <p:cxnSp>
        <p:nvCxnSpPr>
          <p:cNvPr id="33" name="Straight Arrow Connector 32"/>
          <p:cNvCxnSpPr>
            <a:stCxn id="29" idx="2"/>
            <a:endCxn id="23" idx="0"/>
          </p:cNvCxnSpPr>
          <p:nvPr/>
        </p:nvCxnSpPr>
        <p:spPr>
          <a:xfrm flipH="1">
            <a:off x="9917587" y="2718575"/>
            <a:ext cx="154" cy="6355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9" idx="2"/>
          </p:cNvCxnSpPr>
          <p:nvPr/>
        </p:nvCxnSpPr>
        <p:spPr>
          <a:xfrm flipH="1">
            <a:off x="9231385" y="2718575"/>
            <a:ext cx="686356" cy="5170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5" idx="2"/>
            <a:endCxn id="5" idx="0"/>
          </p:cNvCxnSpPr>
          <p:nvPr/>
        </p:nvCxnSpPr>
        <p:spPr>
          <a:xfrm>
            <a:off x="8197280" y="4037823"/>
            <a:ext cx="1720306" cy="4631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7642980" y="3347850"/>
            <a:ext cx="1108600" cy="68997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parent</a:t>
            </a:r>
            <a:endParaRPr lang="en-US" sz="2400" dirty="0"/>
          </a:p>
        </p:txBody>
      </p:sp>
      <p:sp>
        <p:nvSpPr>
          <p:cNvPr id="47" name="Right Arrow 46"/>
          <p:cNvSpPr/>
          <p:nvPr/>
        </p:nvSpPr>
        <p:spPr>
          <a:xfrm rot="19043385">
            <a:off x="10442169" y="4283698"/>
            <a:ext cx="1071716" cy="373626"/>
          </a:xfrm>
          <a:prstGeom prst="righ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 rot="19041757">
            <a:off x="10408375" y="4603075"/>
            <a:ext cx="1211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getContext</a:t>
            </a:r>
            <a:endParaRPr lang="en-US" dirty="0"/>
          </a:p>
        </p:txBody>
      </p:sp>
      <p:cxnSp>
        <p:nvCxnSpPr>
          <p:cNvPr id="51" name="Straight Arrow Connector 50"/>
          <p:cNvCxnSpPr>
            <a:endCxn id="29" idx="0"/>
          </p:cNvCxnSpPr>
          <p:nvPr/>
        </p:nvCxnSpPr>
        <p:spPr>
          <a:xfrm>
            <a:off x="9917586" y="1400450"/>
            <a:ext cx="155" cy="628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Arrow Connector 336"/>
          <p:cNvCxnSpPr>
            <a:stCxn id="23" idx="2"/>
            <a:endCxn id="5" idx="0"/>
          </p:cNvCxnSpPr>
          <p:nvPr/>
        </p:nvCxnSpPr>
        <p:spPr>
          <a:xfrm flipH="1">
            <a:off x="9917586" y="4044137"/>
            <a:ext cx="1" cy="4568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Arrow Connector 339"/>
          <p:cNvCxnSpPr>
            <a:stCxn id="23" idx="2"/>
          </p:cNvCxnSpPr>
          <p:nvPr/>
        </p:nvCxnSpPr>
        <p:spPr>
          <a:xfrm flipH="1">
            <a:off x="8751580" y="4044137"/>
            <a:ext cx="1166007" cy="5693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Arrow Connector 342"/>
          <p:cNvCxnSpPr>
            <a:stCxn id="31" idx="0"/>
          </p:cNvCxnSpPr>
          <p:nvPr/>
        </p:nvCxnSpPr>
        <p:spPr>
          <a:xfrm flipV="1">
            <a:off x="11498880" y="1400450"/>
            <a:ext cx="0" cy="628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TextBox 345"/>
          <p:cNvSpPr txBox="1"/>
          <p:nvPr/>
        </p:nvSpPr>
        <p:spPr>
          <a:xfrm>
            <a:off x="10665428" y="1508111"/>
            <a:ext cx="80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Initializing a visitor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000" y="1825625"/>
            <a:ext cx="107188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method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init_apply</a:t>
            </a:r>
            <a:r>
              <a:rPr lang="en-US" dirty="0" smtClean="0"/>
              <a:t> is called by apply before starting the traversal</a:t>
            </a:r>
          </a:p>
          <a:p>
            <a:r>
              <a:rPr lang="en-US" dirty="0" smtClean="0"/>
              <a:t>method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end_apply</a:t>
            </a:r>
            <a:r>
              <a:rPr lang="en-US" dirty="0" smtClean="0"/>
              <a:t> is called at the end of the traversal</a:t>
            </a:r>
            <a:br>
              <a:rPr lang="en-US" dirty="0" smtClean="0"/>
            </a:br>
            <a:r>
              <a:rPr lang="en-US" dirty="0" smtClean="0"/>
              <a:t>(but beware that argument Node may have changed between these two calls in a Transform)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Visitor::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profile_t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TypeChecker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init_apply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node)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LOG2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(”Starting type checking”);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return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Transform::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init_apply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(node);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98000" y="9525"/>
            <a:ext cx="2794000" cy="18161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12498" y="143933"/>
            <a:ext cx="2227101" cy="20489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Deleting an IR::Node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If the node is part of a parent’s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IR::Vector</a:t>
            </a:r>
            <a:r>
              <a:rPr lang="en-US" dirty="0" smtClean="0"/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IR::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NameMap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/>
              <a:t>or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IR::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IndexedVector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you can just return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RemoveUnusedDeclarations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::preorder(IR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::P4Table*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if (!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refMap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isUsed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getOriginal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()))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::warning("Table %1% is not used; removing",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LOG3("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Removing " &lt;&lt;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nullptr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prune();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return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3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022866" y="4278129"/>
            <a:ext cx="4169134" cy="36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All P4Control nodes are in a Vector&lt;Node&gt;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09784" y="5188295"/>
            <a:ext cx="3882216" cy="36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Newly created node to insert after </a:t>
            </a:r>
            <a:r>
              <a:rPr lang="en-US" dirty="0" err="1" smtClean="0"/>
              <a:t>cont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1668"/>
          </a:xfrm>
        </p:spPr>
        <p:txBody>
          <a:bodyPr/>
          <a:lstStyle/>
          <a:p>
            <a:r>
              <a:rPr lang="en-US" dirty="0" smtClean="0"/>
              <a:t>Inserting an IR::Node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759640"/>
            <a:ext cx="11831320" cy="503697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If the node is stored in an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IR::Vector&lt;T&gt; </a:t>
            </a:r>
            <a:r>
              <a:rPr lang="en-US" dirty="0" smtClean="0"/>
              <a:t>or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IR::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IndexedVector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&lt;T&gt;</a:t>
            </a:r>
            <a:r>
              <a:rPr lang="en-US" dirty="0" smtClean="0"/>
              <a:t>, you can return an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IR::Vector&lt;T&gt; </a:t>
            </a:r>
            <a:r>
              <a:rPr lang="en-US" dirty="0" smtClean="0"/>
              <a:t>/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IR::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IndexedVector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&lt;T&gt; </a:t>
            </a:r>
            <a:r>
              <a:rPr lang="en-US" dirty="0" smtClean="0"/>
              <a:t>and it will be spliced within the parent</a:t>
            </a:r>
          </a:p>
          <a:p>
            <a:pPr lvl="1"/>
            <a:r>
              <a:rPr lang="en-US" dirty="0" smtClean="0"/>
              <a:t>You must use the correct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SpecializeBlocks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(IR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::P4Control*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auto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insertions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blocks-&gt;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findInsertions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getOriginal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if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(insertions ==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nullptr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return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auto result = new IR::Vector&lt;IR::Node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&gt;();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result-&gt;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push_back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for (auto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*insertions) 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auto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newcont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createNewControl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result-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push_back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newcont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}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return result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36199" y="507206"/>
            <a:ext cx="976381" cy="9659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238999" y="4611238"/>
            <a:ext cx="2319867" cy="36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Keep original node too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74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 want to convert the program to something else</a:t>
            </a:r>
            <a:br>
              <a:rPr lang="en-US" dirty="0" smtClean="0"/>
            </a:br>
            <a:r>
              <a:rPr lang="en-US" dirty="0" smtClean="0"/>
              <a:t>(e.g. JSON)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422" y="1825624"/>
            <a:ext cx="11969578" cy="50323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Use an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Inspector</a:t>
            </a:r>
          </a:p>
          <a:p>
            <a:r>
              <a:rPr lang="en-US" dirty="0" smtClean="0"/>
              <a:t>Keep a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std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::map&lt;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IR::Node*,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Util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IJson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*&gt; map</a:t>
            </a:r>
            <a:r>
              <a:rPr lang="en-US" dirty="0" smtClean="0"/>
              <a:t>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Operation_Binary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expression) override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auto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new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Util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JsonObject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e-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&gt;emplace("op", expression-&gt;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getStringOp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auto l =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get(map, expression-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&gt;left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e-&gt;emplace("left",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auto r =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get(map, expression-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&gt;right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e-&gt;emplace("right",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r); 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map.emplace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(expression, e); // actual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result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6659" y="4446270"/>
            <a:ext cx="1494282" cy="211455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9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reporting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11827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::error()</a:t>
            </a:r>
            <a:r>
              <a:rPr lang="en-US" dirty="0" smtClean="0"/>
              <a:t> and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::warning()</a:t>
            </a:r>
            <a:r>
              <a:rPr lang="en-US" dirty="0" smtClean="0"/>
              <a:t> for user-induced errors</a:t>
            </a:r>
          </a:p>
          <a:p>
            <a:r>
              <a:rPr lang="en-US" dirty="0" smtClean="0"/>
              <a:t>These use boost::format format-strings, e.g.,</a:t>
            </a:r>
          </a:p>
          <a:p>
            <a:pPr marL="0" indent="0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error("Array indexing %1% applied to non-array type %2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%",</a:t>
            </a:r>
          </a:p>
          <a:p>
            <a:pPr marL="0" indent="0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       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expression,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type-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toString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()); </a:t>
            </a:r>
            <a:endParaRPr lang="en-US" sz="22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These are smart about handling IR classes and source-level information, e.g.:</a:t>
            </a:r>
          </a:p>
          <a:p>
            <a:pPr marL="0" indent="0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file.p4(17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): error: Array indexing [] applied to non-array type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&lt;2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c = a[2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];</a:t>
            </a:r>
          </a:p>
          <a:p>
            <a:pPr marL="0" indent="0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           ^^^^</a:t>
            </a:r>
          </a:p>
          <a:p>
            <a:r>
              <a:rPr lang="en-US" dirty="0" smtClean="0"/>
              <a:t>They call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toString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/>
              <a:t> method on IR classes involved</a:t>
            </a:r>
          </a:p>
          <a:p>
            <a:r>
              <a:rPr lang="en-US" dirty="0" smtClean="0"/>
              <a:t>One should not expose compiler data structures in error messages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8400" y="283210"/>
            <a:ext cx="1697990" cy="169799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1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hints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160318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To debug the build use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make V=1</a:t>
            </a:r>
          </a:p>
          <a:p>
            <a:r>
              <a:rPr lang="en-US" dirty="0" smtClean="0">
                <a:ea typeface="Consolas" charset="0"/>
                <a:cs typeface="Consolas" charset="0"/>
              </a:rPr>
              <a:t>To debug P4 parsing set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YYDEBUG=1</a:t>
            </a:r>
            <a:r>
              <a:rPr lang="en-US" dirty="0" smtClean="0">
                <a:ea typeface="Consolas" charset="0"/>
                <a:cs typeface="Consolas" charset="0"/>
              </a:rPr>
              <a:t> before running the compiler</a:t>
            </a:r>
          </a:p>
          <a:p>
            <a:r>
              <a:rPr lang="en-US" dirty="0" smtClean="0">
                <a:ea typeface="Consolas" charset="0"/>
                <a:cs typeface="Consolas" charset="0"/>
              </a:rPr>
              <a:t>To get a stack trace on a compiler crash:</a:t>
            </a:r>
          </a:p>
          <a:p>
            <a:pPr lvl="1"/>
            <a:r>
              <a:rPr lang="en-US" dirty="0" smtClean="0">
                <a:ea typeface="Consolas" charset="0"/>
                <a:cs typeface="Consolas" charset="0"/>
              </a:rPr>
              <a:t>(in your back-end you must </a:t>
            </a:r>
            <a:r>
              <a:rPr lang="en-US" dirty="0" err="1" smtClean="0">
                <a:ea typeface="Consolas" charset="0"/>
                <a:cs typeface="Consolas" charset="0"/>
              </a:rPr>
              <a:t>setup_signals</a:t>
            </a:r>
            <a:r>
              <a:rPr lang="en-US" dirty="0" smtClean="0">
                <a:ea typeface="Consolas" charset="0"/>
                <a:cs typeface="Consolas" charset="0"/>
              </a:rPr>
              <a:t>() in main (in lib/</a:t>
            </a:r>
            <a:r>
              <a:rPr lang="en-US" dirty="0" err="1" smtClean="0">
                <a:ea typeface="Consolas" charset="0"/>
                <a:cs typeface="Consolas" charset="0"/>
              </a:rPr>
              <a:t>crash.h</a:t>
            </a:r>
            <a:r>
              <a:rPr lang="en-US" dirty="0" smtClean="0">
                <a:ea typeface="Consolas" charset="0"/>
                <a:cs typeface="Consolas" charset="0"/>
              </a:rPr>
              <a:t>))</a:t>
            </a:r>
          </a:p>
          <a:p>
            <a:pPr lvl="1"/>
            <a:r>
              <a:rPr lang="en-US" dirty="0" smtClean="0">
                <a:ea typeface="Consolas" charset="0"/>
                <a:cs typeface="Consolas" charset="0"/>
              </a:rPr>
              <a:t>run with –Tcrash:1</a:t>
            </a:r>
          </a:p>
          <a:p>
            <a:r>
              <a:rPr lang="en-US" dirty="0" err="1" smtClean="0">
                <a:ea typeface="Consolas" charset="0"/>
                <a:cs typeface="Consolas" charset="0"/>
              </a:rPr>
              <a:t>Valgrind</a:t>
            </a:r>
            <a:r>
              <a:rPr lang="en-US" dirty="0" smtClean="0">
                <a:ea typeface="Consolas" charset="0"/>
                <a:cs typeface="Consolas" charset="0"/>
              </a:rPr>
              <a:t> is not compatible with the garbage collector library</a:t>
            </a:r>
          </a:p>
          <a:p>
            <a:pPr lvl="1"/>
            <a:r>
              <a:rPr lang="en-US" dirty="0" smtClean="0">
                <a:ea typeface="Consolas" charset="0"/>
                <a:cs typeface="Consolas" charset="0"/>
              </a:rPr>
              <a:t>If you want to run the compiler with </a:t>
            </a:r>
            <a:r>
              <a:rPr lang="en-US" dirty="0" err="1" smtClean="0">
                <a:ea typeface="Consolas" charset="0"/>
                <a:cs typeface="Consolas" charset="0"/>
              </a:rPr>
              <a:t>valgrind</a:t>
            </a:r>
            <a:r>
              <a:rPr lang="en-US" dirty="0" smtClean="0">
                <a:ea typeface="Consolas" charset="0"/>
                <a:cs typeface="Consolas" charset="0"/>
              </a:rPr>
              <a:t> </a:t>
            </a:r>
            <a:br>
              <a:rPr lang="en-US" dirty="0" smtClean="0">
                <a:ea typeface="Consolas" charset="0"/>
                <a:cs typeface="Consolas" charset="0"/>
              </a:rPr>
            </a:br>
            <a:r>
              <a:rPr lang="en-US" dirty="0" smtClean="0">
                <a:ea typeface="Consolas" charset="0"/>
                <a:cs typeface="Consolas" charset="0"/>
              </a:rPr>
              <a:t>comment-out the </a:t>
            </a:r>
            <a:r>
              <a:rPr lang="en-US" dirty="0" err="1" smtClean="0">
                <a:ea typeface="Consolas" charset="0"/>
                <a:cs typeface="Consolas" charset="0"/>
              </a:rPr>
              <a:t>gc</a:t>
            </a:r>
            <a:r>
              <a:rPr lang="en-US" dirty="0" smtClean="0">
                <a:ea typeface="Consolas" charset="0"/>
                <a:cs typeface="Consolas" charset="0"/>
              </a:rPr>
              <a:t> library from the </a:t>
            </a:r>
            <a:r>
              <a:rPr lang="en-US" dirty="0" err="1" smtClean="0">
                <a:ea typeface="Consolas" charset="0"/>
                <a:cs typeface="Consolas" charset="0"/>
              </a:rPr>
              <a:t>toplevel</a:t>
            </a:r>
            <a:r>
              <a:rPr lang="en-US" dirty="0" smtClean="0"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ea typeface="Consolas" charset="0"/>
                <a:cs typeface="Consolas" charset="0"/>
              </a:rPr>
              <a:t>configure.ac</a:t>
            </a:r>
            <a:r>
              <a:rPr lang="en-US" dirty="0" smtClean="0">
                <a:ea typeface="Consolas" charset="0"/>
                <a:cs typeface="Consolas" charset="0"/>
              </a:rPr>
              <a:t> file:</a:t>
            </a:r>
            <a:r>
              <a:rPr lang="en-US" dirty="0">
                <a:ea typeface="Consolas" charset="0"/>
                <a:cs typeface="Consolas" charset="0"/>
              </a:rPr>
              <a:t/>
            </a:r>
            <a:br>
              <a:rPr lang="en-US" dirty="0">
                <a:ea typeface="Consolas" charset="0"/>
                <a:cs typeface="Consolas" charset="0"/>
              </a:rPr>
            </a:br>
            <a:r>
              <a:rPr lang="en-US" dirty="0" err="1" smtClean="0">
                <a:solidFill>
                  <a:srgbClr val="FF0000"/>
                </a:solidFill>
                <a:ea typeface="Consolas" charset="0"/>
                <a:cs typeface="Consolas" charset="0"/>
              </a:rPr>
              <a:t>dnl</a:t>
            </a:r>
            <a:r>
              <a:rPr lang="en-US" dirty="0" smtClean="0">
                <a:solidFill>
                  <a:srgbClr val="FF0000"/>
                </a:solidFill>
                <a:ea typeface="Consolas" charset="0"/>
                <a:cs typeface="Consolas" charset="0"/>
              </a:rPr>
              <a:t> </a:t>
            </a:r>
            <a:r>
              <a:rPr lang="en-US" dirty="0" smtClean="0">
                <a:ea typeface="Consolas" charset="0"/>
                <a:cs typeface="Consolas" charset="0"/>
              </a:rPr>
              <a:t>AC_CHECK_LIB</a:t>
            </a:r>
            <a:r>
              <a:rPr lang="en-US" dirty="0">
                <a:ea typeface="Consolas" charset="0"/>
                <a:cs typeface="Consolas" charset="0"/>
              </a:rPr>
              <a:t>([</a:t>
            </a:r>
            <a:r>
              <a:rPr lang="en-US" dirty="0" err="1">
                <a:ea typeface="Consolas" charset="0"/>
                <a:cs typeface="Consolas" charset="0"/>
              </a:rPr>
              <a:t>gc</a:t>
            </a:r>
            <a:r>
              <a:rPr lang="en-US" dirty="0">
                <a:ea typeface="Consolas" charset="0"/>
                <a:cs typeface="Consolas" charset="0"/>
              </a:rPr>
              <a:t>], [</a:t>
            </a:r>
            <a:r>
              <a:rPr lang="en-US" dirty="0" err="1">
                <a:ea typeface="Consolas" charset="0"/>
                <a:cs typeface="Consolas" charset="0"/>
              </a:rPr>
              <a:t>GC_malloc</a:t>
            </a:r>
            <a:r>
              <a:rPr lang="en-US" dirty="0">
                <a:ea typeface="Consolas" charset="0"/>
                <a:cs typeface="Consolas" charset="0"/>
              </a:rPr>
              <a:t>], [], [AC_MSG_ERROR([Missing GC library</a:t>
            </a:r>
            <a:r>
              <a:rPr lang="en-US" dirty="0" smtClean="0">
                <a:ea typeface="Consolas" charset="0"/>
                <a:cs typeface="Consolas" charset="0"/>
              </a:rPr>
              <a:t>])])</a:t>
            </a:r>
          </a:p>
          <a:p>
            <a:pPr lvl="1"/>
            <a:r>
              <a:rPr lang="en-US" dirty="0" smtClean="0">
                <a:ea typeface="Consolas" charset="0"/>
                <a:cs typeface="Consolas" charset="0"/>
              </a:rPr>
              <a:t>Of course, you will have lots of leaks</a:t>
            </a:r>
            <a:endParaRPr lang="en-US" dirty="0"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8018" y="104140"/>
            <a:ext cx="2730500" cy="204347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5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Compiler bugs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67" y="2226365"/>
            <a:ext cx="11540065" cy="4372142"/>
          </a:xfrm>
        </p:spPr>
        <p:txBody>
          <a:bodyPr>
            <a:normAutofit/>
          </a:bodyPr>
          <a:lstStyle/>
          <a:p>
            <a:r>
              <a:rPr lang="en-US" dirty="0" smtClean="0"/>
              <a:t>Use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BUG()</a:t>
            </a:r>
            <a:r>
              <a:rPr lang="en-US" dirty="0" smtClean="0"/>
              <a:t> macro to signal compiler bugs. This macro always throws.</a:t>
            </a:r>
          </a:p>
          <a:p>
            <a:pPr lvl="1"/>
            <a:r>
              <a:rPr lang="en-US" dirty="0" smtClean="0"/>
              <a:t>Same arguments as for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::error</a:t>
            </a:r>
            <a:endParaRPr lang="en-US" dirty="0" smtClean="0"/>
          </a:p>
          <a:p>
            <a:pPr lvl="1"/>
            <a:r>
              <a:rPr lang="en-US" dirty="0"/>
              <a:t>One </a:t>
            </a:r>
            <a:r>
              <a:rPr lang="en-US" b="1" i="1" dirty="0"/>
              <a:t>can</a:t>
            </a:r>
            <a:r>
              <a:rPr lang="en-US" dirty="0"/>
              <a:t> expose internal data structures </a:t>
            </a:r>
            <a:r>
              <a:rPr lang="en-US" dirty="0" smtClean="0"/>
              <a:t>when calling BUG</a:t>
            </a:r>
          </a:p>
          <a:p>
            <a:r>
              <a:rPr lang="en-US" dirty="0" smtClean="0"/>
              <a:t>Don’t use assert</a:t>
            </a:r>
          </a:p>
          <a:p>
            <a:r>
              <a:rPr lang="en-US" dirty="0" smtClean="0"/>
              <a:t>Use CHECK_NULL() to check for null pointers</a:t>
            </a:r>
          </a:p>
          <a:p>
            <a:r>
              <a:rPr lang="en-US" dirty="0" smtClean="0"/>
              <a:t>Use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BUG_CHECK()</a:t>
            </a:r>
            <a:r>
              <a:rPr lang="en-US" dirty="0" smtClean="0"/>
              <a:t> = assert +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BUG</a:t>
            </a:r>
            <a:r>
              <a:rPr lang="en-US" dirty="0" smtClean="0"/>
              <a:t> in one macro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BUG_CHECK(!type-&gt;is&lt;IR::</a:t>
            </a:r>
            <a:r>
              <a:rPr lang="en-US" dirty="0" err="1"/>
              <a:t>Type_Unknown</a:t>
            </a:r>
            <a:r>
              <a:rPr lang="en-US" dirty="0"/>
              <a:t>&gt;(), "%1%: Unknown </a:t>
            </a:r>
            <a:r>
              <a:rPr lang="en-US" dirty="0" smtClean="0"/>
              <a:t>type", f);</a:t>
            </a:r>
            <a:endParaRPr lang="en-US" dirty="0"/>
          </a:p>
          <a:p>
            <a:r>
              <a:rPr lang="en-US" dirty="0" smtClean="0"/>
              <a:t>Use P4C_UNIMPLEMENTED to signal a feature not yet implemented (throws)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6650" y="573617"/>
            <a:ext cx="2705100" cy="10541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6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847" y="1825625"/>
            <a:ext cx="11335407" cy="4351338"/>
          </a:xfrm>
        </p:spPr>
        <p:txBody>
          <a:bodyPr/>
          <a:lstStyle/>
          <a:p>
            <a:r>
              <a:rPr lang="en-US" dirty="0" smtClean="0"/>
              <a:t>Keep the compiler deterministic</a:t>
            </a:r>
          </a:p>
          <a:p>
            <a:pPr lvl="1"/>
            <a:r>
              <a:rPr lang="en-US" dirty="0" smtClean="0"/>
              <a:t>Front-end and mid-ends are all deterministic</a:t>
            </a:r>
          </a:p>
          <a:p>
            <a:r>
              <a:rPr lang="en-US" dirty="0" smtClean="0"/>
              <a:t>Each </a:t>
            </a:r>
            <a:r>
              <a:rPr lang="en-US" dirty="0"/>
              <a:t>node has a unique ID</a:t>
            </a:r>
          </a:p>
          <a:p>
            <a:r>
              <a:rPr lang="en-US" dirty="0"/>
              <a:t>(However, </a:t>
            </a:r>
            <a:r>
              <a:rPr lang="en-US" dirty="0">
                <a:solidFill>
                  <a:srgbClr val="FF0000"/>
                </a:solidFill>
              </a:rPr>
              <a:t>clone</a:t>
            </a:r>
            <a:r>
              <a:rPr lang="en-US" dirty="0"/>
              <a:t>() preserves the </a:t>
            </a:r>
            <a:r>
              <a:rPr lang="en-US" dirty="0" err="1"/>
              <a:t>uniqueID</a:t>
            </a:r>
            <a:r>
              <a:rPr lang="en-US" dirty="0"/>
              <a:t>!)</a:t>
            </a:r>
          </a:p>
          <a:p>
            <a:r>
              <a:rPr lang="en-US" dirty="0"/>
              <a:t>If code is deterministic unique IDs should be reproducible in different runs</a:t>
            </a:r>
          </a:p>
          <a:p>
            <a:r>
              <a:rPr lang="en-US" dirty="0"/>
              <a:t>IDs can be used for setting up </a:t>
            </a:r>
            <a:r>
              <a:rPr lang="en-US" dirty="0" smtClean="0"/>
              <a:t>breakpoints</a:t>
            </a:r>
          </a:p>
          <a:p>
            <a:pPr lvl="1"/>
            <a:r>
              <a:rPr lang="en-US" dirty="0" smtClean="0"/>
              <a:t>e.g., in Node::</a:t>
            </a:r>
            <a:r>
              <a:rPr lang="en-US" dirty="0" err="1" smtClean="0"/>
              <a:t>trace_creation</a:t>
            </a:r>
            <a:endParaRPr lang="en-US" dirty="0"/>
          </a:p>
          <a:p>
            <a:r>
              <a:rPr lang="en-US" dirty="0" smtClean="0"/>
              <a:t>Use </a:t>
            </a:r>
            <a:r>
              <a:rPr lang="en-US" dirty="0" err="1" smtClean="0"/>
              <a:t>ordered_map</a:t>
            </a:r>
            <a:r>
              <a:rPr lang="en-US" dirty="0" smtClean="0"/>
              <a:t> (instead of </a:t>
            </a:r>
            <a:r>
              <a:rPr lang="en-US" dirty="0" err="1" smtClean="0"/>
              <a:t>std</a:t>
            </a:r>
            <a:r>
              <a:rPr lang="en-US" dirty="0" smtClean="0"/>
              <a:t>::map) and </a:t>
            </a:r>
            <a:br>
              <a:rPr lang="en-US" dirty="0" smtClean="0"/>
            </a:br>
            <a:r>
              <a:rPr lang="en-US" dirty="0" err="1" smtClean="0"/>
              <a:t>ordered_set</a:t>
            </a:r>
            <a:r>
              <a:rPr lang="en-US" dirty="0" smtClean="0"/>
              <a:t> (instead of </a:t>
            </a:r>
            <a:r>
              <a:rPr lang="en-US" dirty="0" err="1" smtClean="0"/>
              <a:t>std</a:t>
            </a:r>
            <a:r>
              <a:rPr lang="en-US" dirty="0" smtClean="0"/>
              <a:t>::set) if you plan to iterate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540" y="365125"/>
            <a:ext cx="3048000" cy="2286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3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Dumping 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252" y="1855122"/>
            <a:ext cx="508081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::dump(</a:t>
            </a:r>
            <a:r>
              <a:rPr lang="en-US" dirty="0" err="1" smtClean="0"/>
              <a:t>const</a:t>
            </a:r>
            <a:r>
              <a:rPr lang="en-US" dirty="0" smtClean="0"/>
              <a:t> IR::Node*)</a:t>
            </a:r>
            <a:br>
              <a:rPr lang="en-US" dirty="0" smtClean="0"/>
            </a:br>
            <a:r>
              <a:rPr lang="en-US" dirty="0" smtClean="0"/>
              <a:t>dumps the internal IR representation of a node as human-readable text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But using the --top4 –v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combination is much easier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27639" y="462116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Node id</a:t>
            </a:r>
            <a:endParaRPr lang="en-US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>
            <a:off x="5287862" y="831448"/>
            <a:ext cx="1021444" cy="306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5" idx="2"/>
          </p:cNvCxnSpPr>
          <p:nvPr/>
        </p:nvCxnSpPr>
        <p:spPr>
          <a:xfrm>
            <a:off x="5287862" y="831448"/>
            <a:ext cx="1179871" cy="859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79458" y="462116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Node type (class)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>
          <a:xfrm flipH="1">
            <a:off x="7148223" y="831448"/>
            <a:ext cx="230680" cy="210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2"/>
          </p:cNvCxnSpPr>
          <p:nvPr/>
        </p:nvCxnSpPr>
        <p:spPr>
          <a:xfrm>
            <a:off x="7378903" y="831448"/>
            <a:ext cx="333862" cy="703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518528" y="300867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Fields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18" idx="3"/>
          </p:cNvCxnSpPr>
          <p:nvPr/>
        </p:nvCxnSpPr>
        <p:spPr>
          <a:xfrm flipV="1">
            <a:off x="5241803" y="1399430"/>
            <a:ext cx="1225930" cy="1793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3"/>
          </p:cNvCxnSpPr>
          <p:nvPr/>
        </p:nvCxnSpPr>
        <p:spPr>
          <a:xfrm flipV="1">
            <a:off x="5241803" y="2122998"/>
            <a:ext cx="1588367" cy="1070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323775" y="4788309"/>
            <a:ext cx="1380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Children are </a:t>
            </a:r>
          </a:p>
          <a:p>
            <a:r>
              <a:rPr lang="en-US" dirty="0" smtClean="0"/>
              <a:t>indented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216404" y="958696"/>
            <a:ext cx="5975596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[107]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P4Program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declarations: [14] </a:t>
            </a:r>
            <a:r>
              <a:rPr lang="en-US" sz="1600" dirty="0" err="1" smtClean="0">
                <a:latin typeface="Consolas" charset="0"/>
                <a:ea typeface="Consolas" charset="0"/>
                <a:cs typeface="Consolas" charset="0"/>
              </a:rPr>
              <a:t>IndexedVector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&lt;Node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[26]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Type_Struct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name=P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annotations: [15] Vector&lt;Annotation&gt;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fields: [16] </a:t>
            </a:r>
            <a:r>
              <a:rPr lang="en-US" sz="1600" dirty="0" err="1" smtClean="0">
                <a:latin typeface="Consolas" charset="0"/>
                <a:ea typeface="Consolas" charset="0"/>
                <a:cs typeface="Consolas" charset="0"/>
              </a:rPr>
              <a:t>IndexedVector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sz="1600" dirty="0" err="1" smtClean="0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[21]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name=f1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annotations: [17] Vector&lt;Annotation&gt;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type: [20]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Type_Bits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size=32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isSigned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=0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[25]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name=f2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annotations: [22] Vector&lt;Annotation&gt;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type: [24]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Type_Bits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size=32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isSigned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=0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[37]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Type_Struct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name=T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annotations: [27] </a:t>
            </a:r>
            <a:r>
              <a:rPr lang="en-US" sz="1600" dirty="0" err="1" smtClean="0">
                <a:latin typeface="Consolas" charset="0"/>
                <a:ea typeface="Consolas" charset="0"/>
                <a:cs typeface="Consolas" charset="0"/>
              </a:rPr>
              <a:t>IndexedVector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&lt;Annotation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fields: [28] Vector&lt;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[32]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name=t1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annotations: [29] Vector&lt;Annotation&gt;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type: [31]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Type_Bits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size=32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isSigned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=1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[36]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name=t2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annotations: [33] Vector&lt;Annotation&gt;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type: [35]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Type_Bits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size=32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isSigned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=1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</a:t>
            </a:r>
          </a:p>
        </p:txBody>
      </p:sp>
      <p:cxnSp>
        <p:nvCxnSpPr>
          <p:cNvPr id="20" name="Straight Arrow Connector 19"/>
          <p:cNvCxnSpPr>
            <a:stCxn id="18" idx="3"/>
          </p:cNvCxnSpPr>
          <p:nvPr/>
        </p:nvCxnSpPr>
        <p:spPr>
          <a:xfrm flipV="1">
            <a:off x="5241803" y="1855122"/>
            <a:ext cx="1588367" cy="1338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7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get started writing compiler code?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176591" cy="4351338"/>
          </a:xfrm>
        </p:spPr>
        <p:txBody>
          <a:bodyPr/>
          <a:lstStyle/>
          <a:p>
            <a:r>
              <a:rPr lang="en-US" dirty="0" smtClean="0"/>
              <a:t>Read the P4</a:t>
            </a:r>
            <a:r>
              <a:rPr lang="en-US" baseline="-25000" dirty="0" smtClean="0"/>
              <a:t>16</a:t>
            </a:r>
            <a:r>
              <a:rPr lang="en-US" dirty="0" smtClean="0"/>
              <a:t> spec</a:t>
            </a:r>
          </a:p>
          <a:p>
            <a:r>
              <a:rPr lang="en-US" dirty="0" smtClean="0"/>
              <a:t>Browse the *.</a:t>
            </a:r>
            <a:r>
              <a:rPr lang="en-US" dirty="0" err="1" smtClean="0"/>
              <a:t>def</a:t>
            </a:r>
            <a:r>
              <a:rPr lang="en-US" dirty="0" smtClean="0"/>
              <a:t> IR definition files and understand what they represent</a:t>
            </a:r>
          </a:p>
          <a:p>
            <a:r>
              <a:rPr lang="en-US" dirty="0" smtClean="0"/>
              <a:t>Understand the visitor interfaces (Inspector, Transform)</a:t>
            </a:r>
          </a:p>
          <a:p>
            <a:r>
              <a:rPr lang="en-US" dirty="0" smtClean="0"/>
              <a:t>Read the document to know what tools are available</a:t>
            </a:r>
          </a:p>
          <a:p>
            <a:pPr lvl="1"/>
            <a:r>
              <a:rPr lang="en-US" dirty="0" smtClean="0"/>
              <a:t>The compiler </a:t>
            </a:r>
            <a:r>
              <a:rPr lang="en-US" dirty="0" err="1" smtClean="0"/>
              <a:t>doxygen</a:t>
            </a:r>
            <a:r>
              <a:rPr lang="en-US" dirty="0" smtClean="0"/>
              <a:t> documentation (still incomplete)</a:t>
            </a:r>
          </a:p>
          <a:p>
            <a:pPr lvl="1"/>
            <a:r>
              <a:rPr lang="en-US" dirty="0" smtClean="0"/>
              <a:t>This document, especially the section “IR and Visitors”</a:t>
            </a:r>
          </a:p>
          <a:p>
            <a:r>
              <a:rPr lang="en-US" dirty="0" smtClean="0"/>
              <a:t>Browse the code top-down (starting from main)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1644" y="4537591"/>
            <a:ext cx="3175000" cy="21209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9199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/>
              <a:t>the LOG*() macros to log internal data structures</a:t>
            </a:r>
          </a:p>
          <a:p>
            <a:pPr lvl="1"/>
            <a:r>
              <a:rPr lang="en-US" dirty="0"/>
              <a:t>the LOG macros call the </a:t>
            </a:r>
            <a:r>
              <a:rPr lang="en-US" dirty="0" err="1"/>
              <a:t>dbprint</a:t>
            </a:r>
            <a:r>
              <a:rPr lang="en-US" dirty="0"/>
              <a:t>() method on IR objects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LOG1("Replacing " &lt;&lt; id &lt;&lt; " with " &lt;&lt;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newid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dbp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IR::Node*)</a:t>
            </a:r>
            <a:r>
              <a:rPr lang="en-US" dirty="0" smtClean="0">
                <a:ea typeface="Consolas" charset="0"/>
                <a:cs typeface="Consolas" charset="0"/>
              </a:rPr>
              <a:t> is an abbreviated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dbprint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ea typeface="Consolas" charset="0"/>
                <a:cs typeface="Consolas" charset="0"/>
              </a:rPr>
              <a:t>Logging is controlled from the command-line with the –T flag: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-Tnode:2,pass_manager:1 </a:t>
            </a:r>
          </a:p>
          <a:p>
            <a:pPr lvl="1"/>
            <a:r>
              <a:rPr lang="en-US" dirty="0"/>
              <a:t>logs at level 2 in file </a:t>
            </a:r>
            <a:r>
              <a:rPr lang="en-US" dirty="0" err="1"/>
              <a:t>node.cpp</a:t>
            </a:r>
            <a:r>
              <a:rPr lang="en-US" dirty="0"/>
              <a:t>, and level 1 in </a:t>
            </a:r>
            <a:r>
              <a:rPr lang="en-US" dirty="0" err="1"/>
              <a:t>pass_manager.cpp</a:t>
            </a:r>
            <a:endParaRPr lang="en-US" dirty="0"/>
          </a:p>
          <a:p>
            <a:r>
              <a:rPr lang="en-US" dirty="0">
                <a:ea typeface="Consolas" charset="0"/>
                <a:cs typeface="Consolas" charset="0"/>
              </a:rPr>
              <a:t>Beware: -T cannot specify header </a:t>
            </a:r>
            <a:r>
              <a:rPr lang="en-US" dirty="0" smtClean="0">
                <a:ea typeface="Consolas" charset="0"/>
                <a:cs typeface="Consolas" charset="0"/>
              </a:rPr>
              <a:t>files</a:t>
            </a:r>
          </a:p>
          <a:p>
            <a:pPr lvl="1"/>
            <a:r>
              <a:rPr lang="en-US" dirty="0" smtClean="0">
                <a:ea typeface="Consolas" charset="0"/>
                <a:cs typeface="Consolas" charset="0"/>
              </a:rPr>
              <a:t>A LOG statement in a header file is traced in the </a:t>
            </a:r>
            <a:r>
              <a:rPr lang="en-US" dirty="0" err="1" smtClean="0">
                <a:ea typeface="Consolas" charset="0"/>
                <a:cs typeface="Consolas" charset="0"/>
              </a:rPr>
              <a:t>cpp</a:t>
            </a:r>
            <a:r>
              <a:rPr lang="en-US" dirty="0" smtClean="0">
                <a:ea typeface="Consolas" charset="0"/>
                <a:cs typeface="Consolas" charset="0"/>
              </a:rPr>
              <a:t> files</a:t>
            </a:r>
            <a:br>
              <a:rPr lang="en-US" dirty="0" smtClean="0">
                <a:ea typeface="Consolas" charset="0"/>
                <a:cs typeface="Consolas" charset="0"/>
              </a:rPr>
            </a:br>
            <a:r>
              <a:rPr lang="en-US" dirty="0" smtClean="0">
                <a:ea typeface="Consolas" charset="0"/>
                <a:cs typeface="Consolas" charset="0"/>
              </a:rPr>
              <a:t>which include that header file</a:t>
            </a:r>
          </a:p>
          <a:p>
            <a:r>
              <a:rPr lang="en-US" dirty="0" smtClean="0">
                <a:ea typeface="Consolas" charset="0"/>
                <a:cs typeface="Consolas" charset="0"/>
              </a:rPr>
              <a:t>E.g., -Tpass_manager:1 will print passes as they are executed</a:t>
            </a:r>
            <a:endParaRPr lang="en-US" dirty="0"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5400" y="0"/>
            <a:ext cx="3276600" cy="218610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25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hard part?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613" y="1825624"/>
            <a:ext cx="11346511" cy="476948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Keeping track of various node versions</a:t>
            </a:r>
          </a:p>
          <a:p>
            <a:r>
              <a:rPr lang="en-US" dirty="0" smtClean="0"/>
              <a:t>New versions of nodes are created while transformations occur</a:t>
            </a:r>
          </a:p>
          <a:p>
            <a:r>
              <a:rPr lang="en-US" dirty="0" smtClean="0"/>
              <a:t>Even nodes that you are not touching</a:t>
            </a:r>
          </a:p>
          <a:p>
            <a:pPr lvl="1"/>
            <a:r>
              <a:rPr lang="en-US" dirty="0" smtClean="0"/>
              <a:t>the ancestors of the nodes you are touching</a:t>
            </a:r>
          </a:p>
          <a:p>
            <a:r>
              <a:rPr lang="en-US" dirty="0" smtClean="0"/>
              <a:t>References to nodes may become stale</a:t>
            </a:r>
          </a:p>
          <a:p>
            <a:pPr lvl="1"/>
            <a:r>
              <a:rPr lang="en-US" dirty="0" smtClean="0"/>
              <a:t>pointing to old versions of the nodes, no longer in the IR tree</a:t>
            </a:r>
          </a:p>
          <a:p>
            <a:pPr lvl="1"/>
            <a:r>
              <a:rPr lang="en-US" dirty="0" smtClean="0"/>
              <a:t>so your carefully constructed maps may need to be reconstructed if you do </a:t>
            </a:r>
            <a:r>
              <a:rPr lang="en-US" i="1" dirty="0" smtClean="0"/>
              <a:t>anything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ReferenceMap</a:t>
            </a:r>
            <a:r>
              <a:rPr lang="en-US" dirty="0" smtClean="0"/>
              <a:t>, </a:t>
            </a:r>
            <a:r>
              <a:rPr lang="en-US" dirty="0" err="1" smtClean="0"/>
              <a:t>TypeMap</a:t>
            </a:r>
            <a:endParaRPr lang="en-US" dirty="0"/>
          </a:p>
          <a:p>
            <a:r>
              <a:rPr lang="en-US" dirty="0" smtClean="0"/>
              <a:t>In general, you cannot run two Transforms in sequence if they use some precomputed data structures, since the first will change the program and invalidate the maps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9843713" y="709854"/>
            <a:ext cx="1594103" cy="1601541"/>
            <a:chOff x="6809186" y="2405916"/>
            <a:chExt cx="3157640" cy="3095597"/>
          </a:xfrm>
        </p:grpSpPr>
        <p:sp>
          <p:nvSpPr>
            <p:cNvPr id="4" name="Isosceles Triangle 14"/>
            <p:cNvSpPr/>
            <p:nvPr/>
          </p:nvSpPr>
          <p:spPr>
            <a:xfrm>
              <a:off x="6809186" y="2492288"/>
              <a:ext cx="3157640" cy="300922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1"/>
            <p:cNvSpPr/>
            <p:nvPr/>
          </p:nvSpPr>
          <p:spPr>
            <a:xfrm>
              <a:off x="8178165" y="4603338"/>
              <a:ext cx="827289" cy="898174"/>
            </a:xfrm>
            <a:prstGeom prst="triangl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8468520" y="4391645"/>
              <a:ext cx="244132" cy="22883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8839200" y="4006116"/>
              <a:ext cx="244132" cy="22883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8382000" y="3625116"/>
              <a:ext cx="244132" cy="22883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686800" y="3244116"/>
              <a:ext cx="244132" cy="22883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8458200" y="2786916"/>
              <a:ext cx="244132" cy="22883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8229600" y="2405916"/>
              <a:ext cx="244132" cy="22883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8676900" y="4201442"/>
              <a:ext cx="198052" cy="2237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8590380" y="3820441"/>
              <a:ext cx="284572" cy="219188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8590380" y="3439441"/>
              <a:ext cx="132172" cy="219188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8666580" y="2982242"/>
              <a:ext cx="142286" cy="261875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8437980" y="2601242"/>
              <a:ext cx="142286" cy="185675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40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guide to the provided passes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Front-end passes</a:t>
            </a:r>
          </a:p>
          <a:p>
            <a:r>
              <a:rPr lang="en-US" dirty="0" smtClean="0"/>
              <a:t>Mid-end passes</a:t>
            </a:r>
            <a:endParaRPr lang="en-US" dirty="0"/>
          </a:p>
        </p:txBody>
      </p:sp>
      <p:pic>
        <p:nvPicPr>
          <p:cNvPr id="4" name="Picture 3" descr="... America's Most Popular National Parks - Yellowstone National Park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3279" y="803439"/>
            <a:ext cx="3202061" cy="240498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79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P4</a:t>
            </a:r>
            <a:r>
              <a:rPr lang="en-US" baseline="-25000" dirty="0" smtClean="0"/>
              <a:t>14</a:t>
            </a:r>
            <a:r>
              <a:rPr lang="en-US" dirty="0" smtClean="0"/>
              <a:t> (v1.0 / 1.1) front-end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in frontends/p4-14</a:t>
            </a:r>
          </a:p>
          <a:p>
            <a:r>
              <a:rPr lang="en-US" dirty="0" smtClean="0"/>
              <a:t>Parsed using flex / </a:t>
            </a:r>
            <a:r>
              <a:rPr lang="en-US" dirty="0" err="1" smtClean="0"/>
              <a:t>yacc</a:t>
            </a:r>
            <a:endParaRPr lang="en-US" dirty="0" smtClean="0"/>
          </a:p>
          <a:p>
            <a:r>
              <a:rPr lang="en-US" dirty="0" smtClean="0"/>
              <a:t>Supports almost all of P4</a:t>
            </a:r>
            <a:r>
              <a:rPr lang="en-US" baseline="-25000" dirty="0" smtClean="0"/>
              <a:t>14</a:t>
            </a:r>
            <a:r>
              <a:rPr lang="en-US" dirty="0"/>
              <a:t> </a:t>
            </a:r>
            <a:r>
              <a:rPr lang="en-US" dirty="0" smtClean="0"/>
              <a:t>v1.0 and v1.1</a:t>
            </a:r>
            <a:endParaRPr lang="en-US" baseline="-25000" dirty="0" smtClean="0"/>
          </a:p>
          <a:p>
            <a:r>
              <a:rPr lang="en-US" dirty="0" smtClean="0"/>
              <a:t>Some IR classes are only used to represent P4</a:t>
            </a:r>
            <a:r>
              <a:rPr lang="en-US" baseline="-25000" dirty="0" smtClean="0"/>
              <a:t>14</a:t>
            </a:r>
            <a:r>
              <a:rPr lang="en-US" dirty="0" smtClean="0"/>
              <a:t> programs</a:t>
            </a:r>
          </a:p>
          <a:p>
            <a:r>
              <a:rPr lang="en-US" dirty="0" smtClean="0"/>
              <a:t>Custom P4</a:t>
            </a:r>
            <a:r>
              <a:rPr lang="en-US" baseline="-25000" dirty="0" smtClean="0"/>
              <a:t>14</a:t>
            </a:r>
            <a:r>
              <a:rPr lang="en-US" dirty="0" smtClean="0"/>
              <a:t> type inference </a:t>
            </a:r>
          </a:p>
          <a:p>
            <a:r>
              <a:rPr lang="en-US" dirty="0" smtClean="0"/>
              <a:t>Converted to P4</a:t>
            </a:r>
            <a:r>
              <a:rPr lang="en-US" baseline="-25000" dirty="0" smtClean="0"/>
              <a:t>16</a:t>
            </a:r>
            <a:r>
              <a:rPr lang="en-US" dirty="0" smtClean="0"/>
              <a:t> IR</a:t>
            </a:r>
          </a:p>
          <a:p>
            <a:r>
              <a:rPr lang="en-US" dirty="0" smtClean="0"/>
              <a:t>Uses the v1model.p4 architectural model</a:t>
            </a:r>
            <a:endParaRPr lang="en-US" dirty="0"/>
          </a:p>
        </p:txBody>
      </p:sp>
      <p:pic>
        <p:nvPicPr>
          <p:cNvPr id="3" name="Picture 2" descr="classic car blue - vector Clip Ar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958" y="704399"/>
            <a:ext cx="2080990" cy="154686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6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410"/>
            <a:ext cx="10515600" cy="998454"/>
          </a:xfrm>
        </p:spPr>
        <p:txBody>
          <a:bodyPr/>
          <a:lstStyle/>
          <a:p>
            <a:r>
              <a:rPr lang="en-US" dirty="0"/>
              <a:t>v</a:t>
            </a:r>
            <a:r>
              <a:rPr lang="en-US" dirty="0" smtClean="0"/>
              <a:t>1model.p4: A P4</a:t>
            </a:r>
            <a:r>
              <a:rPr lang="en-US" baseline="-25000" dirty="0" smtClean="0"/>
              <a:t>14</a:t>
            </a:r>
            <a:r>
              <a:rPr lang="en-US" dirty="0" smtClean="0"/>
              <a:t> switch model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76943" y="2191656"/>
            <a:ext cx="1712686" cy="17707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mtClean="0">
                <a:solidFill>
                  <a:schemeClr val="tx1"/>
                </a:solidFill>
              </a:rPr>
              <a:t>Parse</a:t>
            </a:r>
            <a:endParaRPr lang="en-US" sz="360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25057" y="2191655"/>
            <a:ext cx="1712686" cy="17707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verify</a:t>
            </a:r>
          </a:p>
          <a:p>
            <a:pPr algn="ctr"/>
            <a:r>
              <a:rPr lang="en-US" sz="3600" dirty="0" err="1" smtClean="0">
                <a:solidFill>
                  <a:schemeClr val="tx1"/>
                </a:solidFill>
              </a:rPr>
              <a:t>cksum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29629" y="2191656"/>
            <a:ext cx="1712686" cy="17707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mtClean="0">
                <a:solidFill>
                  <a:schemeClr val="tx1"/>
                </a:solidFill>
              </a:rPr>
              <a:t>ingress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53314" y="4608283"/>
            <a:ext cx="1712686" cy="17707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mtClean="0">
                <a:solidFill>
                  <a:schemeClr val="tx1"/>
                </a:solidFill>
              </a:rPr>
              <a:t>egress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57885" y="4608283"/>
            <a:ext cx="1712686" cy="17707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compute</a:t>
            </a:r>
          </a:p>
          <a:p>
            <a:pPr algn="ctr"/>
            <a:r>
              <a:rPr lang="en-US" sz="3600" dirty="0" err="1" smtClean="0">
                <a:solidFill>
                  <a:schemeClr val="tx1"/>
                </a:solidFill>
              </a:rPr>
              <a:t>cksum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905999" y="4608285"/>
            <a:ext cx="1712686" cy="17707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>
                <a:solidFill>
                  <a:schemeClr val="tx1"/>
                </a:solidFill>
              </a:rPr>
              <a:t>deparse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2289629" y="2773928"/>
            <a:ext cx="435428" cy="751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4437743" y="2773928"/>
            <a:ext cx="391886" cy="751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7387771" y="5118097"/>
            <a:ext cx="391886" cy="751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9492342" y="5118097"/>
            <a:ext cx="391886" cy="751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Elbow Connector 15"/>
          <p:cNvCxnSpPr>
            <a:stCxn id="6" idx="3"/>
            <a:endCxn id="7" idx="1"/>
          </p:cNvCxnSpPr>
          <p:nvPr/>
        </p:nvCxnSpPr>
        <p:spPr>
          <a:xfrm flipH="1">
            <a:off x="5653314" y="3077028"/>
            <a:ext cx="889001" cy="2416627"/>
          </a:xfrm>
          <a:prstGeom prst="bentConnector5">
            <a:avLst>
              <a:gd name="adj1" fmla="val -46530"/>
              <a:gd name="adj2" fmla="val 50000"/>
              <a:gd name="adj3" fmla="val 152653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Arrow 18"/>
          <p:cNvSpPr/>
          <p:nvPr/>
        </p:nvSpPr>
        <p:spPr>
          <a:xfrm>
            <a:off x="143330" y="2773928"/>
            <a:ext cx="435428" cy="751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11640456" y="5118097"/>
            <a:ext cx="435428" cy="751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10385" y="1163994"/>
            <a:ext cx="112993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 P4</a:t>
            </a:r>
            <a:r>
              <a:rPr lang="en-US" sz="2400" baseline="-25000" dirty="0" smtClean="0"/>
              <a:t>16 </a:t>
            </a:r>
            <a:r>
              <a:rPr lang="en-US" sz="2400" dirty="0" smtClean="0"/>
              <a:t>switch architecture that models the fixed switch architecture from the P4</a:t>
            </a:r>
            <a:r>
              <a:rPr lang="en-US" sz="2400" baseline="-25000" dirty="0" smtClean="0"/>
              <a:t>14</a:t>
            </a:r>
            <a:r>
              <a:rPr lang="en-US" sz="2400" dirty="0" smtClean="0"/>
              <a:t> spec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Provides backward compatibility for P4</a:t>
            </a:r>
            <a:r>
              <a:rPr lang="en-US" sz="2400" baseline="-25000" dirty="0" smtClean="0"/>
              <a:t>14</a:t>
            </a:r>
            <a:r>
              <a:rPr lang="en-US" sz="2400" dirty="0" smtClean="0"/>
              <a:t> programs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239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P4</a:t>
            </a:r>
            <a:r>
              <a:rPr lang="en-US" baseline="-25000" dirty="0" smtClean="0"/>
              <a:t>16</a:t>
            </a:r>
            <a:r>
              <a:rPr lang="en-US" dirty="0" smtClean="0"/>
              <a:t> compiler front-end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534" y="300567"/>
            <a:ext cx="3810000" cy="3175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46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P4</a:t>
            </a:r>
            <a:r>
              <a:rPr lang="en-US" baseline="-25000" dirty="0" smtClean="0"/>
              <a:t>16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Parser written using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flex</a:t>
            </a:r>
            <a:r>
              <a:rPr lang="en-US" dirty="0" smtClean="0"/>
              <a:t> and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bison</a:t>
            </a:r>
          </a:p>
          <a:p>
            <a:r>
              <a:rPr lang="en-US" dirty="0" smtClean="0"/>
              <a:t>Grammar is difficult to express using bison capabilities</a:t>
            </a:r>
          </a:p>
          <a:p>
            <a:r>
              <a:rPr lang="en-US" dirty="0" smtClean="0"/>
              <a:t>Parser, </a:t>
            </a:r>
            <a:r>
              <a:rPr lang="en-US" dirty="0" err="1" smtClean="0"/>
              <a:t>lexer</a:t>
            </a:r>
            <a:r>
              <a:rPr lang="en-US" dirty="0" smtClean="0"/>
              <a:t> and symbol manager cooperate to resolve identifiers</a:t>
            </a:r>
          </a:p>
          <a:p>
            <a:pPr lvl="1"/>
            <a:r>
              <a:rPr lang="en-US" dirty="0" smtClean="0"/>
              <a:t>Lexer distinguishes types from regular identifiers using symbol table</a:t>
            </a:r>
          </a:p>
          <a:p>
            <a:pPr lvl="1"/>
            <a:r>
              <a:rPr lang="en-US" dirty="0" err="1" smtClean="0"/>
              <a:t>symbol_table.h</a:t>
            </a:r>
            <a:r>
              <a:rPr lang="en-US" dirty="0" smtClean="0"/>
              <a:t>/</a:t>
            </a:r>
            <a:r>
              <a:rPr lang="en-US" dirty="0" err="1" smtClean="0"/>
              <a:t>cpp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1859" y="365125"/>
            <a:ext cx="1823944" cy="166994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4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3205" y="76573"/>
            <a:ext cx="2185818" cy="16043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3929"/>
          </a:xfrm>
        </p:spPr>
        <p:txBody>
          <a:bodyPr/>
          <a:lstStyle/>
          <a:p>
            <a:r>
              <a:rPr lang="en-US" dirty="0" smtClean="0"/>
              <a:t>Important P4</a:t>
            </a:r>
            <a:r>
              <a:rPr lang="en-US" baseline="-25000" dirty="0" smtClean="0"/>
              <a:t>16</a:t>
            </a:r>
            <a:r>
              <a:rPr lang="en-US" dirty="0" smtClean="0"/>
              <a:t>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659" y="886801"/>
            <a:ext cx="11370351" cy="574104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Toplevel</a:t>
            </a:r>
            <a:r>
              <a:rPr lang="en-US" dirty="0"/>
              <a:t> element is IR::</a:t>
            </a:r>
            <a:r>
              <a:rPr lang="en-US" dirty="0" smtClean="0"/>
              <a:t>P4Program</a:t>
            </a:r>
          </a:p>
          <a:p>
            <a:r>
              <a:rPr lang="en-US" dirty="0" smtClean="0"/>
              <a:t>IR::Constant – integer literal (uses </a:t>
            </a:r>
            <a:r>
              <a:rPr lang="en-US" dirty="0" err="1" smtClean="0"/>
              <a:t>libgmp</a:t>
            </a:r>
            <a:r>
              <a:rPr lang="en-US" dirty="0" smtClean="0"/>
              <a:t> for arbitrary precision)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IDeclaration</a:t>
            </a:r>
            <a:r>
              <a:rPr lang="en-US" dirty="0" smtClean="0"/>
              <a:t> – interface for all classes that introduce a new name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INamespace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/>
              <a:t>interface for all classes that introduce a new scope</a:t>
            </a:r>
          </a:p>
          <a:p>
            <a:r>
              <a:rPr lang="en-US" dirty="0" smtClean="0"/>
              <a:t>IR::P4Table – a P4</a:t>
            </a:r>
            <a:r>
              <a:rPr lang="en-US" baseline="-25000" dirty="0" smtClean="0"/>
              <a:t>16</a:t>
            </a:r>
            <a:r>
              <a:rPr lang="en-US" dirty="0" smtClean="0"/>
              <a:t> table (“V1Table” is used for P4</a:t>
            </a:r>
            <a:r>
              <a:rPr lang="en-US" baseline="-25000" dirty="0" smtClean="0"/>
              <a:t>14</a:t>
            </a:r>
            <a:r>
              <a:rPr lang="en-US" dirty="0" smtClean="0"/>
              <a:t>)</a:t>
            </a:r>
          </a:p>
          <a:p>
            <a:r>
              <a:rPr lang="en-US" dirty="0" smtClean="0"/>
              <a:t>IR::P4Parser, IR::P4Control, IR::P4Action – P4</a:t>
            </a:r>
            <a:r>
              <a:rPr lang="en-US" baseline="-25000" dirty="0" smtClean="0"/>
              <a:t>16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Type_Control</a:t>
            </a:r>
            <a:r>
              <a:rPr lang="en-US" dirty="0" smtClean="0"/>
              <a:t> – A control block type declaration (also for Parser, Action, Table)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Declaration_ID</a:t>
            </a:r>
            <a:r>
              <a:rPr lang="en-US" dirty="0" smtClean="0"/>
              <a:t> – a declaration that is just an identifier (e.g., in </a:t>
            </a:r>
            <a:r>
              <a:rPr lang="en-US" dirty="0" err="1" smtClean="0"/>
              <a:t>enum</a:t>
            </a:r>
            <a:r>
              <a:rPr lang="en-US" dirty="0" smtClean="0"/>
              <a:t>)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Declaration_Instance</a:t>
            </a:r>
            <a:r>
              <a:rPr lang="en-US" dirty="0" smtClean="0"/>
              <a:t> – instantiates a compile-time object calling a constructor</a:t>
            </a:r>
          </a:p>
          <a:p>
            <a:r>
              <a:rPr lang="en-US" dirty="0" smtClean="0"/>
              <a:t>IR::Parameter – function/method/block parameter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Type_Extern</a:t>
            </a:r>
            <a:r>
              <a:rPr lang="en-US" dirty="0" smtClean="0"/>
              <a:t> – represents an extern block type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TypeSpecialized</a:t>
            </a:r>
            <a:r>
              <a:rPr lang="en-US" dirty="0" smtClean="0"/>
              <a:t> – e.g., </a:t>
            </a:r>
            <a:r>
              <a:rPr lang="en-US" dirty="0" err="1" smtClean="0"/>
              <a:t>ext</a:t>
            </a:r>
            <a:r>
              <a:rPr lang="en-US" dirty="0" smtClean="0"/>
              <a:t>&lt;bit&lt;32&gt;&gt;, where </a:t>
            </a:r>
            <a:r>
              <a:rPr lang="en-US" dirty="0" err="1" smtClean="0"/>
              <a:t>ext</a:t>
            </a:r>
            <a:r>
              <a:rPr lang="en-US" dirty="0" smtClean="0"/>
              <a:t> is an extern</a:t>
            </a:r>
            <a:endParaRPr lang="en-US" dirty="0"/>
          </a:p>
          <a:p>
            <a:r>
              <a:rPr lang="en-US" dirty="0" smtClean="0"/>
              <a:t>IR::</a:t>
            </a:r>
            <a:r>
              <a:rPr lang="en-US" dirty="0" err="1" smtClean="0"/>
              <a:t>TypeNameExpression</a:t>
            </a:r>
            <a:r>
              <a:rPr lang="en-US" dirty="0" smtClean="0"/>
              <a:t> – e.g., </a:t>
            </a:r>
            <a:r>
              <a:rPr lang="en-US" dirty="0" err="1" smtClean="0"/>
              <a:t>enum</a:t>
            </a:r>
            <a:r>
              <a:rPr lang="en-US" dirty="0" smtClean="0"/>
              <a:t> X { b }  X x = </a:t>
            </a:r>
            <a:r>
              <a:rPr lang="en-US" dirty="0" err="1" smtClean="0">
                <a:solidFill>
                  <a:srgbClr val="FF0000"/>
                </a:solidFill>
              </a:rPr>
              <a:t>X</a:t>
            </a:r>
            <a:r>
              <a:rPr lang="en-US" dirty="0" err="1" smtClean="0"/>
              <a:t>.b</a:t>
            </a:r>
            <a:r>
              <a:rPr lang="en-US" dirty="0" smtClean="0"/>
              <a:t>;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9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579" y="365125"/>
            <a:ext cx="10752221" cy="1325563"/>
          </a:xfrm>
        </p:spPr>
        <p:txBody>
          <a:bodyPr/>
          <a:lstStyle/>
          <a:p>
            <a:r>
              <a:rPr lang="en-US" dirty="0" smtClean="0"/>
              <a:t>Front-end passes (frontends/p4/frontend.cpp)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895" y="1600201"/>
            <a:ext cx="10952869" cy="5033899"/>
          </a:xfrm>
        </p:spPr>
        <p:txBody>
          <a:bodyPr>
            <a:normAutofit/>
          </a:bodyPr>
          <a:lstStyle/>
          <a:p>
            <a:r>
              <a:rPr lang="en-US" dirty="0" smtClean="0"/>
              <a:t>Pretty printing</a:t>
            </a:r>
            <a:endParaRPr lang="en-US" dirty="0"/>
          </a:p>
          <a:p>
            <a:r>
              <a:rPr lang="en-US" dirty="0" smtClean="0"/>
              <a:t>Validation</a:t>
            </a:r>
          </a:p>
          <a:p>
            <a:r>
              <a:rPr lang="en-US" dirty="0" smtClean="0"/>
              <a:t>Name resolution</a:t>
            </a:r>
          </a:p>
          <a:p>
            <a:r>
              <a:rPr lang="en-US" dirty="0" smtClean="0"/>
              <a:t>Create control-plane names for keys</a:t>
            </a:r>
          </a:p>
          <a:p>
            <a:r>
              <a:rPr lang="en-US" dirty="0" smtClean="0"/>
              <a:t>Type checking/type inference (</a:t>
            </a:r>
            <a:r>
              <a:rPr lang="en-US" dirty="0" err="1" smtClean="0"/>
              <a:t>Hindley</a:t>
            </a:r>
            <a:r>
              <a:rPr lang="en-US" dirty="0" smtClean="0"/>
              <a:t>-Milner)</a:t>
            </a:r>
          </a:p>
          <a:p>
            <a:r>
              <a:rPr lang="en-US" dirty="0" smtClean="0"/>
              <a:t>Make order of side-effects explicit (argument and short-circuit evaluation)</a:t>
            </a:r>
          </a:p>
          <a:p>
            <a:r>
              <a:rPr lang="en-US" dirty="0" smtClean="0"/>
              <a:t>Optimizations</a:t>
            </a:r>
          </a:p>
          <a:p>
            <a:r>
              <a:rPr lang="en-US" dirty="0" smtClean="0"/>
              <a:t>Compile-time evaluation</a:t>
            </a:r>
          </a:p>
          <a:p>
            <a:r>
              <a:rPr lang="en-US" dirty="0" smtClean="0"/>
              <a:t>Conversion to P4 source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2803" y="4788852"/>
            <a:ext cx="2426192" cy="118885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02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Front-end: </a:t>
            </a:r>
            <a:r>
              <a:rPr lang="en-US" dirty="0" err="1" smtClean="0"/>
              <a:t>PrettyPrint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Emit program as P4</a:t>
            </a:r>
            <a:r>
              <a:rPr lang="en-US" baseline="-25000" dirty="0" smtClean="0"/>
              <a:t>16</a:t>
            </a:r>
            <a:r>
              <a:rPr lang="en-US" dirty="0" smtClean="0"/>
              <a:t> code</a:t>
            </a:r>
          </a:p>
          <a:p>
            <a:r>
              <a:rPr lang="en-US" dirty="0" smtClean="0"/>
              <a:t>Used to convert P4</a:t>
            </a:r>
            <a:r>
              <a:rPr lang="en-US" baseline="-25000" dirty="0" smtClean="0"/>
              <a:t>14</a:t>
            </a:r>
            <a:r>
              <a:rPr lang="en-US" dirty="0" smtClean="0"/>
              <a:t> to P4</a:t>
            </a:r>
            <a:r>
              <a:rPr lang="en-US" baseline="-25000" dirty="0" smtClean="0"/>
              <a:t>16</a:t>
            </a:r>
            <a:endParaRPr lang="en-US" dirty="0" smtClean="0"/>
          </a:p>
          <a:p>
            <a:r>
              <a:rPr lang="en-US" dirty="0" smtClean="0"/>
              <a:t>Can optionally emit IR as comments in the code</a:t>
            </a:r>
          </a:p>
          <a:p>
            <a:r>
              <a:rPr lang="en-US" dirty="0" smtClean="0"/>
              <a:t>Enabled with --pp out.p4 compiler flag</a:t>
            </a:r>
          </a:p>
        </p:txBody>
      </p:sp>
      <p:pic>
        <p:nvPicPr>
          <p:cNvPr id="7" name="Content Placeholder 4" descr="Rol transeúnte - Padre, Marido y Frik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339" y="1713366"/>
            <a:ext cx="3114161" cy="269648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770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Compiler architecture</a:t>
            </a:r>
          </a:p>
          <a:p>
            <a:r>
              <a:rPr lang="en-US" dirty="0" smtClean="0"/>
              <a:t>Compiler source code organization</a:t>
            </a:r>
          </a:p>
          <a:p>
            <a:r>
              <a:rPr lang="en-US" dirty="0"/>
              <a:t>IR and visitors</a:t>
            </a:r>
          </a:p>
          <a:p>
            <a:r>
              <a:rPr lang="en-US" dirty="0" smtClean="0"/>
              <a:t>A guide to the provided passes</a:t>
            </a:r>
          </a:p>
          <a:p>
            <a:pPr lvl="1"/>
            <a:r>
              <a:rPr lang="en-US" dirty="0" smtClean="0"/>
              <a:t>Front-end passes</a:t>
            </a:r>
          </a:p>
          <a:p>
            <a:pPr lvl="1"/>
            <a:r>
              <a:rPr lang="en-US" dirty="0" smtClean="0"/>
              <a:t>Mid-end passes</a:t>
            </a:r>
          </a:p>
          <a:p>
            <a:r>
              <a:rPr lang="en-US" dirty="0" smtClean="0"/>
              <a:t>Sample back-ends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6677" y="1884336"/>
            <a:ext cx="1886335" cy="231570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53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Front-end: </a:t>
            </a:r>
            <a:r>
              <a:rPr lang="en-US" dirty="0" err="1" smtClean="0"/>
              <a:t>ValidateParsedProgram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48063"/>
            <a:ext cx="10515600" cy="46289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Run </a:t>
            </a:r>
            <a:r>
              <a:rPr lang="en-US" dirty="0"/>
              <a:t>immediately after parsing. </a:t>
            </a:r>
            <a:endParaRPr lang="en-US" dirty="0" smtClean="0"/>
          </a:p>
          <a:p>
            <a:r>
              <a:rPr lang="en-US" dirty="0" smtClean="0"/>
              <a:t>There </a:t>
            </a:r>
            <a:r>
              <a:rPr lang="en-US" dirty="0"/>
              <a:t>is no type information at </a:t>
            </a:r>
            <a:r>
              <a:rPr lang="en-US" dirty="0" smtClean="0"/>
              <a:t>this </a:t>
            </a:r>
            <a:r>
              <a:rPr lang="en-US" dirty="0"/>
              <a:t>point, so </a:t>
            </a:r>
            <a:r>
              <a:rPr lang="en-US" dirty="0" smtClean="0"/>
              <a:t>it does </a:t>
            </a:r>
            <a:r>
              <a:rPr lang="en-US" dirty="0"/>
              <a:t>only simple checks.</a:t>
            </a:r>
          </a:p>
          <a:p>
            <a:pPr lvl="1"/>
            <a:r>
              <a:rPr lang="en-US" dirty="0" smtClean="0"/>
              <a:t>integer </a:t>
            </a:r>
            <a:r>
              <a:rPr lang="en-US" dirty="0"/>
              <a:t>constants have valid types</a:t>
            </a:r>
          </a:p>
          <a:p>
            <a:pPr lvl="1"/>
            <a:r>
              <a:rPr lang="en-US" dirty="0" smtClean="0"/>
              <a:t>don't </a:t>
            </a:r>
            <a:r>
              <a:rPr lang="en-US" dirty="0"/>
              <a:t>care _ is not used as a name for methods, fields, </a:t>
            </a:r>
            <a:r>
              <a:rPr lang="en-US" dirty="0" smtClean="0"/>
              <a:t>variables</a:t>
            </a:r>
            <a:r>
              <a:rPr lang="en-US" dirty="0"/>
              <a:t>, instances</a:t>
            </a:r>
          </a:p>
          <a:p>
            <a:pPr lvl="1"/>
            <a:r>
              <a:rPr lang="en-US" dirty="0" smtClean="0"/>
              <a:t>width </a:t>
            </a:r>
            <a:r>
              <a:rPr lang="en-US" dirty="0"/>
              <a:t>of bit&lt;&gt; types is positive</a:t>
            </a:r>
          </a:p>
          <a:p>
            <a:pPr lvl="1"/>
            <a:r>
              <a:rPr lang="en-US" dirty="0" smtClean="0"/>
              <a:t>width </a:t>
            </a:r>
            <a:r>
              <a:rPr lang="en-US" dirty="0"/>
              <a:t>of </a:t>
            </a:r>
            <a:r>
              <a:rPr lang="en-US" dirty="0" err="1"/>
              <a:t>int</a:t>
            </a:r>
            <a:r>
              <a:rPr lang="en-US" dirty="0"/>
              <a:t>&lt;&gt; types is larger than 1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parser state is named 'accept' or 'reject'</a:t>
            </a:r>
          </a:p>
          <a:p>
            <a:pPr lvl="1"/>
            <a:r>
              <a:rPr lang="en-US" dirty="0" smtClean="0"/>
              <a:t>constructor </a:t>
            </a:r>
            <a:r>
              <a:rPr lang="en-US" dirty="0"/>
              <a:t>parameters are direction-less</a:t>
            </a:r>
          </a:p>
          <a:p>
            <a:pPr lvl="1"/>
            <a:r>
              <a:rPr lang="en-US" dirty="0" smtClean="0"/>
              <a:t>tables </a:t>
            </a:r>
            <a:r>
              <a:rPr lang="en-US" dirty="0"/>
              <a:t>have an </a:t>
            </a:r>
            <a:r>
              <a:rPr lang="en-US" b="1" dirty="0"/>
              <a:t>actions</a:t>
            </a:r>
            <a:r>
              <a:rPr lang="en-US" dirty="0"/>
              <a:t> </a:t>
            </a:r>
            <a:r>
              <a:rPr lang="en-US" dirty="0" smtClean="0"/>
              <a:t>properties</a:t>
            </a:r>
            <a:endParaRPr lang="en-US" dirty="0"/>
          </a:p>
          <a:p>
            <a:pPr lvl="1"/>
            <a:r>
              <a:rPr lang="en-US" dirty="0" smtClean="0"/>
              <a:t>instantiations </a:t>
            </a:r>
            <a:r>
              <a:rPr lang="en-US" dirty="0"/>
              <a:t>appear at the top-level only</a:t>
            </a:r>
          </a:p>
          <a:p>
            <a:pPr lvl="1"/>
            <a:r>
              <a:rPr lang="en-US" dirty="0" smtClean="0"/>
              <a:t>switch </a:t>
            </a:r>
            <a:r>
              <a:rPr lang="en-US" dirty="0"/>
              <a:t>statements do not occur in actions</a:t>
            </a:r>
          </a:p>
          <a:p>
            <a:pPr lvl="1"/>
            <a:r>
              <a:rPr lang="en-US" dirty="0" smtClean="0"/>
              <a:t>instantiations </a:t>
            </a:r>
            <a:r>
              <a:rPr lang="en-US" dirty="0"/>
              <a:t>do not occur in actions</a:t>
            </a:r>
          </a:p>
          <a:p>
            <a:pPr lvl="1"/>
            <a:r>
              <a:rPr lang="en-US" dirty="0" smtClean="0"/>
              <a:t>constructors </a:t>
            </a:r>
            <a:r>
              <a:rPr lang="en-US" dirty="0"/>
              <a:t>are not invoked in </a:t>
            </a:r>
            <a:r>
              <a:rPr lang="en-US" dirty="0" smtClean="0"/>
              <a:t>actions</a:t>
            </a:r>
          </a:p>
          <a:p>
            <a:pPr lvl="1"/>
            <a:r>
              <a:rPr lang="en-US" dirty="0" smtClean="0"/>
              <a:t>returns and exits do not appear in parsers</a:t>
            </a:r>
          </a:p>
          <a:p>
            <a:pPr lvl="1"/>
            <a:r>
              <a:rPr lang="en-US" b="1" dirty="0" smtClean="0"/>
              <a:t>extern</a:t>
            </a:r>
            <a:r>
              <a:rPr lang="en-US" dirty="0" smtClean="0"/>
              <a:t> constructor names have proper names</a:t>
            </a:r>
            <a:endParaRPr lang="en-US" dirty="0"/>
          </a:p>
        </p:txBody>
      </p:sp>
      <p:pic>
        <p:nvPicPr>
          <p:cNvPr id="4" name="Picture 3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7515" y="624388"/>
            <a:ext cx="743201" cy="74320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0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 smtClean="0"/>
              <a:t>CreateBuiltins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Creates </a:t>
            </a:r>
            <a:r>
              <a:rPr lang="en-US" dirty="0"/>
              <a:t>accept and reject </a:t>
            </a:r>
            <a:r>
              <a:rPr lang="en-US" dirty="0" smtClean="0"/>
              <a:t>states</a:t>
            </a:r>
            <a:endParaRPr lang="en-US" dirty="0"/>
          </a:p>
          <a:p>
            <a:r>
              <a:rPr lang="en-US" dirty="0" smtClean="0"/>
              <a:t>Adds </a:t>
            </a:r>
            <a:r>
              <a:rPr lang="en-US" dirty="0"/>
              <a:t>parentheses to action invocations in tables:</a:t>
            </a:r>
          </a:p>
          <a:p>
            <a:pPr lvl="1"/>
            <a:r>
              <a:rPr lang="en-US" dirty="0" smtClean="0"/>
              <a:t>e.g</a:t>
            </a:r>
            <a:r>
              <a:rPr lang="en-US" dirty="0"/>
              <a:t>., actions = { a; } becomes actions = { a(); }</a:t>
            </a:r>
          </a:p>
          <a:p>
            <a:r>
              <a:rPr lang="en-US" dirty="0" smtClean="0"/>
              <a:t>Parser </a:t>
            </a:r>
            <a:r>
              <a:rPr lang="en-US" dirty="0"/>
              <a:t>states without selects will transition to </a:t>
            </a:r>
            <a:r>
              <a:rPr lang="en-US" dirty="0" smtClean="0"/>
              <a:t>reject</a:t>
            </a:r>
            <a:endParaRPr lang="en-US" dirty="0"/>
          </a:p>
          <a:p>
            <a:r>
              <a:rPr lang="en-US" dirty="0" smtClean="0"/>
              <a:t>Adds </a:t>
            </a:r>
            <a:r>
              <a:rPr lang="en-US" dirty="0" err="1" smtClean="0"/>
              <a:t>default_action</a:t>
            </a:r>
            <a:r>
              <a:rPr lang="en-US" dirty="0" smtClean="0"/>
              <a:t> when it is missing; adds </a:t>
            </a:r>
            <a:r>
              <a:rPr lang="en-US" dirty="0" err="1" smtClean="0"/>
              <a:t>NoAction</a:t>
            </a:r>
            <a:r>
              <a:rPr lang="en-US" dirty="0" smtClean="0"/>
              <a:t> to action list</a:t>
            </a:r>
            <a:endParaRPr lang="en-US" dirty="0"/>
          </a:p>
        </p:txBody>
      </p:sp>
      <p:pic>
        <p:nvPicPr>
          <p:cNvPr id="4" name="Picture 3" descr="built in bookcase with desk Custom Cabinets &amp; Trim Carpentry Houston ...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0759" y="502919"/>
            <a:ext cx="1852061" cy="246941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56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Front-end: </a:t>
            </a:r>
            <a:r>
              <a:rPr lang="en-US" dirty="0" err="1" smtClean="0"/>
              <a:t>ResolveReferences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9418"/>
            <a:ext cx="11153274" cy="513420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Most frequently used pass</a:t>
            </a:r>
          </a:p>
          <a:p>
            <a:pPr lvl="1"/>
            <a:r>
              <a:rPr lang="en-US" dirty="0" smtClean="0"/>
              <a:t>Called almost every time the program IR changes</a:t>
            </a:r>
          </a:p>
          <a:p>
            <a:r>
              <a:rPr lang="en-US" dirty="0" smtClean="0"/>
              <a:t>Fills a </a:t>
            </a:r>
            <a:r>
              <a:rPr lang="en-US" dirty="0" err="1" smtClean="0"/>
              <a:t>ReferenceMap</a:t>
            </a:r>
            <a:endParaRPr lang="en-US" dirty="0" smtClean="0"/>
          </a:p>
          <a:p>
            <a:pPr lvl="1"/>
            <a:r>
              <a:rPr lang="en-US" dirty="0"/>
              <a:t>Maps each Path to a </a:t>
            </a:r>
            <a:r>
              <a:rPr lang="en-US" dirty="0" smtClean="0"/>
              <a:t>declaration</a:t>
            </a:r>
          </a:p>
          <a:p>
            <a:pPr lvl="1"/>
            <a:r>
              <a:rPr lang="en-US" dirty="0" smtClean="0"/>
              <a:t>See below for a description of the </a:t>
            </a:r>
            <a:r>
              <a:rPr lang="en-US" dirty="0" err="1" smtClean="0"/>
              <a:t>ReferenceMap</a:t>
            </a:r>
            <a:endParaRPr lang="en-US" dirty="0"/>
          </a:p>
          <a:p>
            <a:r>
              <a:rPr lang="en-US" dirty="0" smtClean="0"/>
              <a:t>(Does not do anything if the program has not changed since the last invocation)</a:t>
            </a:r>
          </a:p>
          <a:p>
            <a:r>
              <a:rPr lang="en-US" dirty="0" smtClean="0"/>
              <a:t>It must be run starting at the </a:t>
            </a:r>
            <a:r>
              <a:rPr lang="en-US" dirty="0" err="1" smtClean="0"/>
              <a:t>toplevel</a:t>
            </a:r>
            <a:r>
              <a:rPr lang="en-US" dirty="0" smtClean="0"/>
              <a:t> P4Program</a:t>
            </a:r>
          </a:p>
          <a:p>
            <a:pPr lvl="1"/>
            <a:r>
              <a:rPr lang="en-US" dirty="0" smtClean="0"/>
              <a:t>Otherwise it may complain about unknown symbols</a:t>
            </a:r>
          </a:p>
          <a:p>
            <a:r>
              <a:rPr lang="en-US" dirty="0" smtClean="0"/>
              <a:t>Can optionally warn about shadowed symbols</a:t>
            </a:r>
          </a:p>
          <a:p>
            <a:r>
              <a:rPr lang="en-US" dirty="0" smtClean="0"/>
              <a:t>Scans namespaces inside-out:</a:t>
            </a:r>
          </a:p>
          <a:p>
            <a:pPr lvl="1"/>
            <a:r>
              <a:rPr lang="en-US" dirty="0" smtClean="0"/>
              <a:t>IR::</a:t>
            </a:r>
            <a:r>
              <a:rPr lang="en-US" dirty="0" err="1" smtClean="0"/>
              <a:t>ISimpleNamespace</a:t>
            </a:r>
            <a:r>
              <a:rPr lang="en-US" dirty="0" smtClean="0"/>
              <a:t> – at most one declaration with a given name</a:t>
            </a:r>
          </a:p>
          <a:p>
            <a:pPr lvl="1"/>
            <a:r>
              <a:rPr lang="en-US" dirty="0" smtClean="0"/>
              <a:t>IR::</a:t>
            </a:r>
            <a:r>
              <a:rPr lang="en-US" dirty="0" err="1" smtClean="0"/>
              <a:t>IGeneralNamespace</a:t>
            </a:r>
            <a:r>
              <a:rPr lang="en-US" dirty="0" smtClean="0"/>
              <a:t> – allows multiple declarations with the same name (e.g., extern methods)</a:t>
            </a:r>
          </a:p>
          <a:p>
            <a:endParaRPr lang="en-US" dirty="0"/>
          </a:p>
        </p:txBody>
      </p:sp>
      <p:pic>
        <p:nvPicPr>
          <p:cNvPr id="4" name="Picture 3" descr="AMPA Salvador Espriu: abril 20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7418" y="365125"/>
            <a:ext cx="2466975" cy="184785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13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ReferenceMap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907" y="2600061"/>
            <a:ext cx="11586046" cy="397964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IR::Path generalizes </a:t>
            </a:r>
            <a:r>
              <a:rPr lang="en-US" dirty="0" smtClean="0"/>
              <a:t>identifiers </a:t>
            </a:r>
            <a:endParaRPr lang="en-US" dirty="0"/>
          </a:p>
          <a:p>
            <a:r>
              <a:rPr lang="en-US" dirty="0"/>
              <a:t>IR::</a:t>
            </a:r>
            <a:r>
              <a:rPr lang="en-US" dirty="0" smtClean="0"/>
              <a:t>Path </a:t>
            </a:r>
            <a:r>
              <a:rPr lang="en-US" dirty="0"/>
              <a:t>can appear in </a:t>
            </a:r>
            <a:r>
              <a:rPr lang="en-US" dirty="0" smtClean="0"/>
              <a:t>two contexts</a:t>
            </a:r>
          </a:p>
          <a:p>
            <a:pPr lvl="1"/>
            <a:r>
              <a:rPr lang="en-US" dirty="0" smtClean="0"/>
              <a:t>IR::</a:t>
            </a:r>
            <a:r>
              <a:rPr lang="en-US" dirty="0" err="1" smtClean="0"/>
              <a:t>PathExpression</a:t>
            </a:r>
            <a:r>
              <a:rPr lang="en-US" dirty="0" smtClean="0"/>
              <a:t>: an expression that refers to a name (name is a Path)</a:t>
            </a:r>
          </a:p>
          <a:p>
            <a:pPr lvl="1"/>
            <a:r>
              <a:rPr lang="en-US" dirty="0" smtClean="0"/>
              <a:t>IR::</a:t>
            </a:r>
            <a:r>
              <a:rPr lang="en-US" dirty="0" err="1" smtClean="0"/>
              <a:t>Type_Name</a:t>
            </a:r>
            <a:r>
              <a:rPr lang="en-US" dirty="0" smtClean="0"/>
              <a:t>: an expression that refers to a type by name (name is a Path)</a:t>
            </a:r>
          </a:p>
          <a:p>
            <a:r>
              <a:rPr lang="en-US" dirty="0" smtClean="0"/>
              <a:t>IR::Member represents a field access</a:t>
            </a:r>
            <a:endParaRPr lang="en-US" dirty="0"/>
          </a:p>
          <a:p>
            <a:r>
              <a:rPr lang="en-US" dirty="0" err="1" smtClean="0"/>
              <a:t>ReferenceMap</a:t>
            </a:r>
            <a:r>
              <a:rPr lang="en-US" dirty="0" smtClean="0"/>
              <a:t> core methods:</a:t>
            </a:r>
          </a:p>
          <a:p>
            <a:pPr lvl="1"/>
            <a:r>
              <a:rPr lang="en-US" dirty="0" err="1" smtClean="0"/>
              <a:t>const</a:t>
            </a:r>
            <a:r>
              <a:rPr lang="en-US" dirty="0" smtClean="0"/>
              <a:t> IR::</a:t>
            </a:r>
            <a:r>
              <a:rPr lang="en-US" dirty="0" err="1" smtClean="0"/>
              <a:t>IDeclaration</a:t>
            </a:r>
            <a:r>
              <a:rPr lang="en-US" dirty="0" smtClean="0"/>
              <a:t>* </a:t>
            </a:r>
            <a:r>
              <a:rPr lang="en-US" dirty="0" err="1" smtClean="0"/>
              <a:t>getDeclaration</a:t>
            </a:r>
            <a:r>
              <a:rPr lang="en-US" dirty="0" smtClean="0"/>
              <a:t>(</a:t>
            </a:r>
            <a:r>
              <a:rPr lang="en-US" dirty="0" err="1" smtClean="0"/>
              <a:t>const</a:t>
            </a:r>
            <a:r>
              <a:rPr lang="en-US" dirty="0" smtClean="0"/>
              <a:t> IR::Path* path)</a:t>
            </a:r>
          </a:p>
          <a:p>
            <a:pPr lvl="1"/>
            <a:r>
              <a:rPr lang="en-US" dirty="0" err="1" smtClean="0"/>
              <a:t>cstring</a:t>
            </a:r>
            <a:r>
              <a:rPr lang="en-US" dirty="0" smtClean="0"/>
              <a:t> </a:t>
            </a:r>
            <a:r>
              <a:rPr lang="en-US" dirty="0" err="1"/>
              <a:t>newName</a:t>
            </a:r>
            <a:r>
              <a:rPr lang="en-US" dirty="0"/>
              <a:t>(</a:t>
            </a:r>
            <a:r>
              <a:rPr lang="en-US" dirty="0" err="1"/>
              <a:t>cstring</a:t>
            </a:r>
            <a:r>
              <a:rPr lang="en-US" dirty="0"/>
              <a:t> </a:t>
            </a:r>
            <a:r>
              <a:rPr lang="en-US" dirty="0" smtClean="0"/>
              <a:t>base) </a:t>
            </a:r>
          </a:p>
          <a:p>
            <a:r>
              <a:rPr lang="en-US" dirty="0" err="1" smtClean="0"/>
              <a:t>ResolveReferences</a:t>
            </a:r>
            <a:r>
              <a:rPr lang="en-US" dirty="0" smtClean="0"/>
              <a:t> fills </a:t>
            </a:r>
            <a:r>
              <a:rPr lang="en-US" dirty="0"/>
              <a:t>a </a:t>
            </a:r>
            <a:r>
              <a:rPr lang="en-US" dirty="0" err="1" smtClean="0"/>
              <a:t>ReferenceMap</a:t>
            </a:r>
            <a:endParaRPr lang="en-US" dirty="0" smtClean="0"/>
          </a:p>
          <a:p>
            <a:r>
              <a:rPr lang="en-US" dirty="0" smtClean="0"/>
              <a:t>Note: source position </a:t>
            </a:r>
            <a:r>
              <a:rPr lang="en-US" i="1" dirty="0" smtClean="0"/>
              <a:t>is important</a:t>
            </a:r>
            <a:r>
              <a:rPr lang="en-US" dirty="0" smtClean="0"/>
              <a:t>: some references are only resolved to previous definitions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8355106" y="4676094"/>
            <a:ext cx="3836894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 smtClean="0"/>
              <a:t>INode</a:t>
            </a:r>
            <a:r>
              <a:rPr lang="en-US" dirty="0" smtClean="0"/>
              <a:t> that introduced symbol referred.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355106" y="5061576"/>
            <a:ext cx="3836894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r>
              <a:rPr lang="en-US" dirty="0" smtClean="0"/>
              <a:t>Fresh unique name within </a:t>
            </a:r>
            <a:r>
              <a:rPr lang="en-US" smtClean="0"/>
              <a:t>the program.</a:t>
            </a:r>
            <a:endParaRPr lang="en-US" dirty="0"/>
          </a:p>
        </p:txBody>
      </p:sp>
      <p:sp>
        <p:nvSpPr>
          <p:cNvPr id="7" name="Isosceles Triangle 3"/>
          <p:cNvSpPr/>
          <p:nvPr/>
        </p:nvSpPr>
        <p:spPr>
          <a:xfrm>
            <a:off x="6715029" y="365125"/>
            <a:ext cx="3157640" cy="3009225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IR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10168984" y="240217"/>
            <a:ext cx="1556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ReferenceMap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557664"/>
              </p:ext>
            </p:extLst>
          </p:nvPr>
        </p:nvGraphicFramePr>
        <p:xfrm>
          <a:off x="10168984" y="679603"/>
          <a:ext cx="1550166" cy="1463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75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594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Decl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2" name="Elbow Connector 11"/>
          <p:cNvCxnSpPr/>
          <p:nvPr/>
        </p:nvCxnSpPr>
        <p:spPr>
          <a:xfrm rot="10800000">
            <a:off x="8370603" y="1182286"/>
            <a:ext cx="2151503" cy="29753"/>
          </a:xfrm>
          <a:prstGeom prst="bentConnector4">
            <a:avLst>
              <a:gd name="adj1" fmla="val 47163"/>
              <a:gd name="adj2" fmla="val 73470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rot="10800000" flipV="1">
            <a:off x="7723475" y="1627370"/>
            <a:ext cx="2854768" cy="60697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 rot="10800000" flipV="1">
            <a:off x="9208723" y="1938054"/>
            <a:ext cx="1352005" cy="92077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endCxn id="23" idx="0"/>
          </p:cNvCxnSpPr>
          <p:nvPr/>
        </p:nvCxnSpPr>
        <p:spPr>
          <a:xfrm rot="10800000">
            <a:off x="7973191" y="1137794"/>
            <a:ext cx="3435973" cy="94671"/>
          </a:xfrm>
          <a:prstGeom prst="bentConnector4">
            <a:avLst>
              <a:gd name="adj1" fmla="val 15248"/>
              <a:gd name="adj2" fmla="val 34146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endCxn id="23" idx="0"/>
          </p:cNvCxnSpPr>
          <p:nvPr/>
        </p:nvCxnSpPr>
        <p:spPr>
          <a:xfrm rot="10800000">
            <a:off x="7973190" y="1137794"/>
            <a:ext cx="3441556" cy="359341"/>
          </a:xfrm>
          <a:prstGeom prst="bentConnector4">
            <a:avLst>
              <a:gd name="adj1" fmla="val 48227"/>
              <a:gd name="adj2" fmla="val 16361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endCxn id="24" idx="0"/>
          </p:cNvCxnSpPr>
          <p:nvPr/>
        </p:nvCxnSpPr>
        <p:spPr>
          <a:xfrm rot="10800000" flipV="1">
            <a:off x="8248537" y="1875690"/>
            <a:ext cx="3160626" cy="116310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9086656" y="2858828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601409" y="2234344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248536" y="1182285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640196" y="38253"/>
            <a:ext cx="121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Program IR</a:t>
            </a:r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851124" y="1137793"/>
            <a:ext cx="244132" cy="22883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8126471" y="3038790"/>
            <a:ext cx="244132" cy="22883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TextBox 359"/>
          <p:cNvSpPr txBox="1"/>
          <p:nvPr/>
        </p:nvSpPr>
        <p:spPr>
          <a:xfrm>
            <a:off x="5201315" y="1706679"/>
            <a:ext cx="13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declarations</a:t>
            </a:r>
            <a:endParaRPr lang="en-US"/>
          </a:p>
        </p:txBody>
      </p:sp>
      <p:sp>
        <p:nvSpPr>
          <p:cNvPr id="361" name="TextBox 360"/>
          <p:cNvSpPr txBox="1"/>
          <p:nvPr/>
        </p:nvSpPr>
        <p:spPr>
          <a:xfrm>
            <a:off x="5125481" y="228216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uses</a:t>
            </a:r>
            <a:endParaRPr lang="en-US" dirty="0"/>
          </a:p>
        </p:txBody>
      </p:sp>
      <p:cxnSp>
        <p:nvCxnSpPr>
          <p:cNvPr id="363" name="Straight Arrow Connector 362"/>
          <p:cNvCxnSpPr>
            <a:stCxn id="360" idx="3"/>
            <a:endCxn id="23" idx="2"/>
          </p:cNvCxnSpPr>
          <p:nvPr/>
        </p:nvCxnSpPr>
        <p:spPr>
          <a:xfrm flipV="1">
            <a:off x="6531872" y="1252212"/>
            <a:ext cx="1319252" cy="639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Arrow Connector 363"/>
          <p:cNvCxnSpPr>
            <a:stCxn id="360" idx="3"/>
          </p:cNvCxnSpPr>
          <p:nvPr/>
        </p:nvCxnSpPr>
        <p:spPr>
          <a:xfrm>
            <a:off x="6531872" y="1891345"/>
            <a:ext cx="1594599" cy="1255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Arrow Connector 366"/>
          <p:cNvCxnSpPr>
            <a:stCxn id="361" idx="3"/>
            <a:endCxn id="19" idx="2"/>
          </p:cNvCxnSpPr>
          <p:nvPr/>
        </p:nvCxnSpPr>
        <p:spPr>
          <a:xfrm flipV="1">
            <a:off x="5726928" y="2348763"/>
            <a:ext cx="1874481" cy="118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3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399722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const</a:t>
            </a:r>
            <a:r>
              <a:rPr lang="en-US" dirty="0" smtClean="0"/>
              <a:t> bit&lt;8&gt; x = 10;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struct S { bit&lt;8&gt; s; 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action a(in S w, out bit&lt;8&gt; z)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   z = x + </a:t>
            </a:r>
            <a:r>
              <a:rPr lang="en-US" dirty="0" err="1" smtClean="0"/>
              <a:t>w.s</a:t>
            </a:r>
            <a:r>
              <a:rPr lang="en-US" dirty="0" smtClean="0"/>
              <a:t>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}</a:t>
            </a:r>
            <a:endParaRPr lang="en-US" dirty="0"/>
          </a:p>
        </p:txBody>
      </p:sp>
      <p:cxnSp>
        <p:nvCxnSpPr>
          <p:cNvPr id="4" name="Elbow Connector 3"/>
          <p:cNvCxnSpPr>
            <a:stCxn id="23" idx="0"/>
            <a:endCxn id="16" idx="2"/>
          </p:cNvCxnSpPr>
          <p:nvPr/>
        </p:nvCxnSpPr>
        <p:spPr>
          <a:xfrm rot="5400000" flipH="1" flipV="1">
            <a:off x="2775123" y="1647791"/>
            <a:ext cx="572258" cy="3458817"/>
          </a:xfrm>
          <a:prstGeom prst="bentConnector3">
            <a:avLst>
              <a:gd name="adj1" fmla="val 2094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681330" y="2792896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743200" y="1982340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810578" y="2352400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237961" y="3663328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701247" y="3663328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222513" y="3663328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/>
          <p:cNvCxnSpPr>
            <a:stCxn id="22" idx="0"/>
          </p:cNvCxnSpPr>
          <p:nvPr/>
        </p:nvCxnSpPr>
        <p:spPr>
          <a:xfrm rot="5400000" flipH="1" flipV="1">
            <a:off x="1644996" y="2455794"/>
            <a:ext cx="1373117" cy="1041952"/>
          </a:xfrm>
          <a:prstGeom prst="bentConnector3">
            <a:avLst>
              <a:gd name="adj1" fmla="val 4495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21" idx="0"/>
            <a:endCxn id="54" idx="2"/>
          </p:cNvCxnSpPr>
          <p:nvPr/>
        </p:nvCxnSpPr>
        <p:spPr>
          <a:xfrm rot="5400000" flipH="1" flipV="1">
            <a:off x="2337836" y="3114676"/>
            <a:ext cx="558108" cy="53919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474226" y="0"/>
            <a:ext cx="4717774" cy="7232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P4Program</a:t>
            </a:r>
            <a:endParaRPr lang="en-US" sz="1600" dirty="0"/>
          </a:p>
          <a:p>
            <a:r>
              <a:rPr lang="en-US" sz="1600" dirty="0"/>
              <a:t>  </a:t>
            </a:r>
            <a:r>
              <a:rPr lang="en-US" sz="1600" dirty="0" smtClean="0"/>
              <a:t>declarations=Vector&lt;Node</a:t>
            </a:r>
            <a:r>
              <a:rPr lang="en-US" sz="1600" dirty="0"/>
              <a:t>&gt;[3]</a:t>
            </a:r>
          </a:p>
          <a:p>
            <a:r>
              <a:rPr lang="en-US" sz="1600" dirty="0"/>
              <a:t>    </a:t>
            </a:r>
            <a:r>
              <a:rPr lang="en-US" sz="1600" dirty="0" smtClean="0"/>
              <a:t>0=</a:t>
            </a:r>
            <a:r>
              <a:rPr lang="en-US" sz="1600" dirty="0" err="1" smtClean="0"/>
              <a:t>Declaration_Constant</a:t>
            </a:r>
            <a:r>
              <a:rPr lang="en-US" sz="1600" dirty="0" smtClean="0"/>
              <a:t>, name=x</a:t>
            </a:r>
            <a:endParaRPr lang="en-US" sz="1600" dirty="0"/>
          </a:p>
          <a:p>
            <a:r>
              <a:rPr lang="en-US" sz="1600" dirty="0" smtClean="0"/>
              <a:t>        type=</a:t>
            </a:r>
            <a:r>
              <a:rPr lang="en-US" sz="1600" dirty="0" err="1" smtClean="0"/>
              <a:t>Type_Bits</a:t>
            </a:r>
            <a:r>
              <a:rPr lang="en-US" sz="1600" dirty="0" smtClean="0"/>
              <a:t>, size=8, </a:t>
            </a:r>
            <a:r>
              <a:rPr lang="en-US" sz="1600" dirty="0" err="1" smtClean="0"/>
              <a:t>isSigned</a:t>
            </a:r>
            <a:r>
              <a:rPr lang="en-US" sz="1600" dirty="0" smtClean="0"/>
              <a:t>=0</a:t>
            </a:r>
            <a:endParaRPr lang="en-US" sz="1600" dirty="0"/>
          </a:p>
          <a:p>
            <a:r>
              <a:rPr lang="en-US" sz="1600" dirty="0"/>
              <a:t>      </a:t>
            </a:r>
            <a:r>
              <a:rPr lang="en-US" sz="1600" dirty="0" smtClean="0"/>
              <a:t>initializer=Constant, value=10</a:t>
            </a:r>
            <a:endParaRPr lang="en-US" sz="1600" dirty="0"/>
          </a:p>
          <a:p>
            <a:r>
              <a:rPr lang="en-US" sz="1600" dirty="0"/>
              <a:t>    </a:t>
            </a:r>
            <a:r>
              <a:rPr lang="en-US" sz="1600" dirty="0" smtClean="0"/>
              <a:t>1=</a:t>
            </a:r>
            <a:r>
              <a:rPr lang="en-US" sz="1600" dirty="0" err="1" smtClean="0"/>
              <a:t>Type_Struct</a:t>
            </a:r>
            <a:r>
              <a:rPr lang="en-US" sz="1600" dirty="0" smtClean="0"/>
              <a:t>, name=S</a:t>
            </a:r>
            <a:endParaRPr lang="en-US" sz="1600" dirty="0"/>
          </a:p>
          <a:p>
            <a:r>
              <a:rPr lang="en-US" sz="1600" dirty="0" smtClean="0"/>
              <a:t>        fields=Vector&lt;</a:t>
            </a:r>
            <a:r>
              <a:rPr lang="en-US" sz="1600" dirty="0" err="1" smtClean="0"/>
              <a:t>StructField</a:t>
            </a:r>
            <a:r>
              <a:rPr lang="en-US" sz="1600" dirty="0"/>
              <a:t>&gt;[1]</a:t>
            </a:r>
          </a:p>
          <a:p>
            <a:r>
              <a:rPr lang="en-US" sz="1600" dirty="0"/>
              <a:t>        </a:t>
            </a:r>
            <a:r>
              <a:rPr lang="en-US" sz="1600" dirty="0" smtClean="0"/>
              <a:t>0=</a:t>
            </a:r>
            <a:r>
              <a:rPr lang="en-US" sz="1600" dirty="0" err="1" smtClean="0"/>
              <a:t>StructField</a:t>
            </a:r>
            <a:r>
              <a:rPr lang="en-US" sz="1600" dirty="0" smtClean="0"/>
              <a:t>, name=s</a:t>
            </a:r>
            <a:endParaRPr lang="en-US" sz="1600" dirty="0"/>
          </a:p>
          <a:p>
            <a:r>
              <a:rPr lang="en-US" sz="1600" dirty="0" smtClean="0"/>
              <a:t>            type=</a:t>
            </a:r>
            <a:r>
              <a:rPr lang="en-US" sz="1600" dirty="0" err="1" smtClean="0"/>
              <a:t>Type_Bits</a:t>
            </a:r>
            <a:r>
              <a:rPr lang="en-US" sz="1600" dirty="0" smtClean="0"/>
              <a:t>, size=8, </a:t>
            </a:r>
            <a:r>
              <a:rPr lang="en-US" sz="1600" dirty="0" err="1" smtClean="0"/>
              <a:t>isSigned</a:t>
            </a:r>
            <a:r>
              <a:rPr lang="en-US" sz="1600" dirty="0" smtClean="0"/>
              <a:t>=0</a:t>
            </a:r>
            <a:endParaRPr lang="en-US" sz="1600" dirty="0"/>
          </a:p>
          <a:p>
            <a:r>
              <a:rPr lang="en-US" sz="1600" dirty="0"/>
              <a:t>    </a:t>
            </a:r>
            <a:r>
              <a:rPr lang="en-US" sz="1600" dirty="0" smtClean="0"/>
              <a:t>2=P4Action, name=a</a:t>
            </a:r>
            <a:endParaRPr lang="en-US" sz="1600" dirty="0"/>
          </a:p>
          <a:p>
            <a:r>
              <a:rPr lang="en-US" sz="1600" dirty="0"/>
              <a:t>      </a:t>
            </a:r>
            <a:r>
              <a:rPr lang="en-US" sz="1600" dirty="0" smtClean="0"/>
              <a:t>parameters=</a:t>
            </a:r>
            <a:r>
              <a:rPr lang="en-US" sz="1600" dirty="0" err="1" smtClean="0"/>
              <a:t>ParameterList</a:t>
            </a:r>
            <a:endParaRPr lang="en-US" sz="1600" dirty="0"/>
          </a:p>
          <a:p>
            <a:r>
              <a:rPr lang="en-US" sz="1600" dirty="0"/>
              <a:t>        </a:t>
            </a:r>
            <a:r>
              <a:rPr lang="en-US" sz="1600" dirty="0" smtClean="0"/>
              <a:t>parameters=Vector&lt;Parameter</a:t>
            </a:r>
            <a:r>
              <a:rPr lang="en-US" sz="1600" dirty="0"/>
              <a:t>&gt;[2]</a:t>
            </a:r>
          </a:p>
          <a:p>
            <a:r>
              <a:rPr lang="en-US" sz="1600" dirty="0"/>
              <a:t>          </a:t>
            </a:r>
            <a:r>
              <a:rPr lang="en-US" sz="1600" dirty="0" smtClean="0"/>
              <a:t>0=Parameter, name=w, direction=in</a:t>
            </a:r>
            <a:endParaRPr lang="en-US" sz="1600" dirty="0"/>
          </a:p>
          <a:p>
            <a:r>
              <a:rPr lang="en-US" sz="1600" dirty="0"/>
              <a:t>            </a:t>
            </a:r>
            <a:r>
              <a:rPr lang="en-US" sz="1600" dirty="0" smtClean="0"/>
              <a:t>type=</a:t>
            </a:r>
            <a:r>
              <a:rPr lang="en-US" sz="1600" dirty="0" err="1" smtClean="0"/>
              <a:t>Type_Name</a:t>
            </a:r>
            <a:endParaRPr lang="en-US" sz="1600" dirty="0"/>
          </a:p>
          <a:p>
            <a:r>
              <a:rPr lang="en-US" sz="1600" dirty="0"/>
              <a:t>              </a:t>
            </a:r>
            <a:r>
              <a:rPr lang="en-US" sz="1600" dirty="0" smtClean="0"/>
              <a:t>path=S</a:t>
            </a:r>
            <a:endParaRPr lang="en-US" sz="1600" dirty="0"/>
          </a:p>
          <a:p>
            <a:r>
              <a:rPr lang="en-US" sz="1600" dirty="0"/>
              <a:t>          </a:t>
            </a:r>
            <a:r>
              <a:rPr lang="en-US" sz="1600" dirty="0" smtClean="0"/>
              <a:t>1=Parameter, name=z, direction=out</a:t>
            </a:r>
            <a:endParaRPr lang="en-US" sz="1600" dirty="0"/>
          </a:p>
          <a:p>
            <a:r>
              <a:rPr lang="en-US" sz="1600" dirty="0"/>
              <a:t>            </a:t>
            </a:r>
            <a:r>
              <a:rPr lang="en-US" sz="1600" dirty="0" smtClean="0"/>
              <a:t>type=</a:t>
            </a:r>
            <a:r>
              <a:rPr lang="en-US" sz="1600" dirty="0" err="1" smtClean="0"/>
              <a:t>Type_Bits</a:t>
            </a:r>
            <a:r>
              <a:rPr lang="en-US" sz="1600" dirty="0" smtClean="0"/>
              <a:t>, size=8, </a:t>
            </a:r>
            <a:r>
              <a:rPr lang="en-US" sz="1600" dirty="0" err="1" smtClean="0"/>
              <a:t>isSigned</a:t>
            </a:r>
            <a:r>
              <a:rPr lang="en-US" sz="1600" dirty="0" smtClean="0"/>
              <a:t>=0</a:t>
            </a:r>
            <a:endParaRPr lang="en-US" sz="1600" dirty="0"/>
          </a:p>
          <a:p>
            <a:r>
              <a:rPr lang="en-US" sz="1600" dirty="0"/>
              <a:t>      </a:t>
            </a:r>
            <a:r>
              <a:rPr lang="en-US" sz="1600" dirty="0" smtClean="0"/>
              <a:t>body=Vector&lt;</a:t>
            </a:r>
            <a:r>
              <a:rPr lang="en-US" sz="1600" dirty="0" err="1" smtClean="0"/>
              <a:t>StatOrDecl</a:t>
            </a:r>
            <a:r>
              <a:rPr lang="en-US" sz="1600" dirty="0"/>
              <a:t>&gt;[1]</a:t>
            </a:r>
          </a:p>
          <a:p>
            <a:r>
              <a:rPr lang="en-US" sz="1600" dirty="0"/>
              <a:t>        </a:t>
            </a:r>
            <a:r>
              <a:rPr lang="en-US" sz="1600" dirty="0" smtClean="0"/>
              <a:t>0=</a:t>
            </a:r>
            <a:r>
              <a:rPr lang="en-US" sz="1600" dirty="0" err="1" smtClean="0"/>
              <a:t>AssignmentStatement</a:t>
            </a:r>
            <a:endParaRPr lang="en-US" sz="1600" dirty="0"/>
          </a:p>
          <a:p>
            <a:r>
              <a:rPr lang="en-US" sz="1600" dirty="0"/>
              <a:t>          </a:t>
            </a:r>
            <a:r>
              <a:rPr lang="en-US" sz="1600" dirty="0" smtClean="0"/>
              <a:t>left=</a:t>
            </a:r>
            <a:r>
              <a:rPr lang="en-US" sz="1600" dirty="0" err="1" smtClean="0"/>
              <a:t>PathExpression</a:t>
            </a:r>
            <a:endParaRPr lang="en-US" sz="1600" dirty="0"/>
          </a:p>
          <a:p>
            <a:r>
              <a:rPr lang="en-US" sz="1600" dirty="0"/>
              <a:t>            </a:t>
            </a:r>
            <a:r>
              <a:rPr lang="en-US" sz="1600" dirty="0" smtClean="0"/>
              <a:t>path=z</a:t>
            </a:r>
            <a:endParaRPr lang="en-US" sz="1600" dirty="0"/>
          </a:p>
          <a:p>
            <a:r>
              <a:rPr lang="en-US" sz="1600" dirty="0"/>
              <a:t>          </a:t>
            </a:r>
            <a:r>
              <a:rPr lang="en-US" sz="1600" dirty="0" smtClean="0"/>
              <a:t>right=Add</a:t>
            </a:r>
            <a:endParaRPr lang="en-US" sz="1600" dirty="0"/>
          </a:p>
          <a:p>
            <a:r>
              <a:rPr lang="en-US" sz="1600" dirty="0"/>
              <a:t>            </a:t>
            </a:r>
            <a:r>
              <a:rPr lang="en-US" sz="1600" dirty="0" smtClean="0"/>
              <a:t>left=</a:t>
            </a:r>
            <a:r>
              <a:rPr lang="en-US" sz="1600" dirty="0" err="1" smtClean="0"/>
              <a:t>PathExpression</a:t>
            </a:r>
            <a:endParaRPr lang="en-US" sz="1600" dirty="0"/>
          </a:p>
          <a:p>
            <a:r>
              <a:rPr lang="en-US" sz="1600" dirty="0"/>
              <a:t>              </a:t>
            </a:r>
            <a:r>
              <a:rPr lang="en-US" sz="1600" dirty="0" smtClean="0"/>
              <a:t>path=x</a:t>
            </a:r>
            <a:endParaRPr lang="en-US" sz="1600" dirty="0"/>
          </a:p>
          <a:p>
            <a:r>
              <a:rPr lang="en-US" sz="1600" dirty="0"/>
              <a:t>            </a:t>
            </a:r>
            <a:r>
              <a:rPr lang="en-US" sz="1600" dirty="0" smtClean="0"/>
              <a:t>right=Member</a:t>
            </a:r>
            <a:endParaRPr lang="en-US" sz="1600" dirty="0"/>
          </a:p>
          <a:p>
            <a:r>
              <a:rPr lang="en-US" sz="1600" dirty="0"/>
              <a:t>              </a:t>
            </a:r>
            <a:r>
              <a:rPr lang="en-US" sz="1600" dirty="0" smtClean="0"/>
              <a:t>expr=</a:t>
            </a:r>
            <a:r>
              <a:rPr lang="en-US" sz="1600" dirty="0" err="1" smtClean="0"/>
              <a:t>PathExpression</a:t>
            </a:r>
            <a:endParaRPr lang="en-US" sz="1600" dirty="0"/>
          </a:p>
          <a:p>
            <a:r>
              <a:rPr lang="en-US" sz="1600" dirty="0"/>
              <a:t>                </a:t>
            </a:r>
            <a:r>
              <a:rPr lang="en-US" sz="1600" dirty="0" smtClean="0"/>
              <a:t>path=w</a:t>
            </a:r>
            <a:endParaRPr lang="en-US" sz="1600" dirty="0"/>
          </a:p>
          <a:p>
            <a:r>
              <a:rPr lang="en-US" sz="1600" dirty="0"/>
              <a:t>              member=s</a:t>
            </a:r>
          </a:p>
        </p:txBody>
      </p:sp>
      <p:cxnSp>
        <p:nvCxnSpPr>
          <p:cNvPr id="32" name="Elbow Connector 31"/>
          <p:cNvCxnSpPr>
            <a:endCxn id="19" idx="0"/>
          </p:cNvCxnSpPr>
          <p:nvPr/>
        </p:nvCxnSpPr>
        <p:spPr>
          <a:xfrm rot="10800000" flipV="1">
            <a:off x="2852532" y="665920"/>
            <a:ext cx="4830421" cy="1316419"/>
          </a:xfrm>
          <a:prstGeom prst="bentConnector2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endCxn id="20" idx="3"/>
          </p:cNvCxnSpPr>
          <p:nvPr/>
        </p:nvCxnSpPr>
        <p:spPr>
          <a:xfrm rot="10800000" flipV="1">
            <a:off x="2029239" y="1413975"/>
            <a:ext cx="5620584" cy="108751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23" idx="2"/>
          </p:cNvCxnSpPr>
          <p:nvPr/>
        </p:nvCxnSpPr>
        <p:spPr>
          <a:xfrm rot="10800000">
            <a:off x="1331844" y="3961502"/>
            <a:ext cx="6599582" cy="839098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22" idx="2"/>
          </p:cNvCxnSpPr>
          <p:nvPr/>
        </p:nvCxnSpPr>
        <p:spPr>
          <a:xfrm rot="10800000">
            <a:off x="1810579" y="3961503"/>
            <a:ext cx="6170543" cy="1640507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endCxn id="21" idx="2"/>
          </p:cNvCxnSpPr>
          <p:nvPr/>
        </p:nvCxnSpPr>
        <p:spPr>
          <a:xfrm rot="10800000">
            <a:off x="2347293" y="3961503"/>
            <a:ext cx="5756415" cy="2347535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endCxn id="16" idx="3"/>
          </p:cNvCxnSpPr>
          <p:nvPr/>
        </p:nvCxnSpPr>
        <p:spPr>
          <a:xfrm rot="10800000">
            <a:off x="4899991" y="2941983"/>
            <a:ext cx="3044690" cy="895388"/>
          </a:xfrm>
          <a:prstGeom prst="bentConnector3">
            <a:avLst>
              <a:gd name="adj1" fmla="val 88223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endCxn id="54" idx="0"/>
          </p:cNvCxnSpPr>
          <p:nvPr/>
        </p:nvCxnSpPr>
        <p:spPr>
          <a:xfrm rot="10800000">
            <a:off x="2886490" y="2807047"/>
            <a:ext cx="5044939" cy="284025"/>
          </a:xfrm>
          <a:prstGeom prst="bentConnector4">
            <a:avLst>
              <a:gd name="adj1" fmla="val 48916"/>
              <a:gd name="adj2" fmla="val 151218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13097" y="2807046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2777158" y="2807046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Elbow Connector 56"/>
          <p:cNvCxnSpPr>
            <a:stCxn id="53" idx="1"/>
            <a:endCxn id="20" idx="2"/>
          </p:cNvCxnSpPr>
          <p:nvPr/>
        </p:nvCxnSpPr>
        <p:spPr>
          <a:xfrm rot="10800000">
            <a:off x="1919909" y="2650575"/>
            <a:ext cx="593188" cy="30555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endCxn id="53" idx="2"/>
          </p:cNvCxnSpPr>
          <p:nvPr/>
        </p:nvCxnSpPr>
        <p:spPr>
          <a:xfrm rot="10800000">
            <a:off x="2622428" y="3105221"/>
            <a:ext cx="5358694" cy="266697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73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towels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8621" y="1941096"/>
            <a:ext cx="2422358" cy="24223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Front-end: Constant folding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run before and after type inference</a:t>
            </a:r>
          </a:p>
          <a:p>
            <a:r>
              <a:rPr lang="en-US" dirty="0" smtClean="0"/>
              <a:t>Run several times during compilation</a:t>
            </a:r>
          </a:p>
          <a:p>
            <a:r>
              <a:rPr lang="en-US" dirty="0" smtClean="0"/>
              <a:t>Run prior to type inference to </a:t>
            </a:r>
            <a:br>
              <a:rPr lang="en-US" dirty="0" smtClean="0"/>
            </a:br>
            <a:r>
              <a:rPr lang="en-US" dirty="0" smtClean="0"/>
              <a:t>compute bounds that have to be constant</a:t>
            </a:r>
          </a:p>
          <a:p>
            <a:r>
              <a:rPr lang="en-US" dirty="0" smtClean="0"/>
              <a:t>Also handles some select expressions, </a:t>
            </a:r>
            <a:br>
              <a:rPr lang="en-US" dirty="0" smtClean="0"/>
            </a:br>
            <a:r>
              <a:rPr lang="en-US" dirty="0" smtClean="0"/>
              <a:t>detecting some unreachable select labels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InstantiateDirectCalls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38061"/>
          </a:xfrm>
        </p:spPr>
        <p:txBody>
          <a:bodyPr/>
          <a:lstStyle/>
          <a:p>
            <a:r>
              <a:rPr lang="en-US" dirty="0" smtClean="0"/>
              <a:t>Converts direct invocations of controls or parsers</a:t>
            </a:r>
            <a:br>
              <a:rPr lang="en-US" dirty="0" smtClean="0"/>
            </a:br>
            <a:r>
              <a:rPr lang="en-US" dirty="0" smtClean="0"/>
              <a:t>into separate instantiations and calls</a:t>
            </a:r>
          </a:p>
          <a:p>
            <a:r>
              <a:rPr lang="en-US" dirty="0" smtClean="0"/>
              <a:t>Convenient syntactic sugar when something is called exactly once</a:t>
            </a:r>
          </a:p>
        </p:txBody>
      </p:sp>
      <p:pic>
        <p:nvPicPr>
          <p:cNvPr id="6" name="Content Placeholder 3" descr="Processed &lt;strong&gt;sugar&lt;/strong&gt; affects your body and brain in many different way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8"/>
          <a:stretch/>
        </p:blipFill>
        <p:spPr>
          <a:xfrm>
            <a:off x="8598626" y="171263"/>
            <a:ext cx="3593374" cy="22467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22544" y="3253695"/>
            <a:ext cx="6131807" cy="341632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control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c() {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{} }</a:t>
            </a:r>
          </a:p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control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d() {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c.apply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}}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smtClean="0">
                <a:cs typeface="Consolas" panose="020B0609020204030204" pitchFamily="49" charset="0"/>
              </a:rPr>
              <a:t>becomes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control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d() {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@name("c") c()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c_inst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c_inst.apply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(); }}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4594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checking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34733"/>
            <a:ext cx="12192000" cy="522326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class </a:t>
            </a:r>
            <a:r>
              <a:rPr lang="en-US" dirty="0" err="1" smtClean="0"/>
              <a:t>TypeInference</a:t>
            </a:r>
            <a:endParaRPr lang="en-US" dirty="0" smtClean="0"/>
          </a:p>
          <a:p>
            <a:r>
              <a:rPr lang="en-US" dirty="0" smtClean="0"/>
              <a:t>Needs a </a:t>
            </a:r>
            <a:r>
              <a:rPr lang="en-US" dirty="0" err="1" smtClean="0"/>
              <a:t>ReferenceMap</a:t>
            </a:r>
            <a:endParaRPr lang="en-US" dirty="0" smtClean="0"/>
          </a:p>
          <a:p>
            <a:r>
              <a:rPr lang="en-US" dirty="0" smtClean="0"/>
              <a:t>Checks program typing</a:t>
            </a:r>
          </a:p>
          <a:p>
            <a:r>
              <a:rPr lang="en-US" dirty="0" smtClean="0"/>
              <a:t>Computes values for type variables</a:t>
            </a:r>
          </a:p>
          <a:p>
            <a:r>
              <a:rPr lang="en-US" dirty="0" smtClean="0"/>
              <a:t>Inserts explicit casts where needed</a:t>
            </a:r>
          </a:p>
          <a:p>
            <a:r>
              <a:rPr lang="en-US" dirty="0" smtClean="0"/>
              <a:t>After first execution no more casts should be ever needed – </a:t>
            </a:r>
            <a:br>
              <a:rPr lang="en-US" dirty="0" smtClean="0"/>
            </a:br>
            <a:r>
              <a:rPr lang="en-US" dirty="0" smtClean="0"/>
              <a:t>it should behave like an Inspector in all subsequent passes</a:t>
            </a:r>
          </a:p>
          <a:p>
            <a:r>
              <a:rPr lang="en-US" dirty="0" smtClean="0"/>
              <a:t>Produces a </a:t>
            </a:r>
            <a:r>
              <a:rPr lang="en-US" dirty="0" err="1" smtClean="0"/>
              <a:t>TypeMap</a:t>
            </a:r>
            <a:endParaRPr lang="en-US" dirty="0" smtClean="0"/>
          </a:p>
          <a:p>
            <a:pPr lvl="1"/>
            <a:r>
              <a:rPr lang="en-US" dirty="0" smtClean="0"/>
              <a:t>for each node that has a type the map stores its </a:t>
            </a:r>
            <a:r>
              <a:rPr lang="en-US" b="1" dirty="0" smtClean="0"/>
              <a:t>canonical</a:t>
            </a:r>
            <a:r>
              <a:rPr lang="en-US" dirty="0" smtClean="0"/>
              <a:t> type</a:t>
            </a:r>
            <a:endParaRPr lang="en-US" dirty="0"/>
          </a:p>
          <a:p>
            <a:pPr lvl="1"/>
            <a:r>
              <a:rPr lang="en-US" dirty="0" smtClean="0"/>
              <a:t>the canonical representation is not part of the IR program DAG</a:t>
            </a:r>
            <a:br>
              <a:rPr lang="en-US" dirty="0" smtClean="0"/>
            </a:br>
            <a:r>
              <a:rPr lang="en-US" dirty="0" smtClean="0"/>
              <a:t>(e.g., </a:t>
            </a:r>
            <a:r>
              <a:rPr lang="en-US" dirty="0" err="1" smtClean="0"/>
              <a:t>struct</a:t>
            </a:r>
            <a:r>
              <a:rPr lang="en-US" dirty="0" smtClean="0"/>
              <a:t> always uses </a:t>
            </a:r>
            <a:r>
              <a:rPr lang="en-US" dirty="0" err="1" smtClean="0"/>
              <a:t>TypeName</a:t>
            </a:r>
            <a:r>
              <a:rPr lang="en-US" dirty="0" smtClean="0"/>
              <a:t> for fields, but canonical </a:t>
            </a:r>
            <a:r>
              <a:rPr lang="en-US" dirty="0" err="1" smtClean="0"/>
              <a:t>struct</a:t>
            </a:r>
            <a:r>
              <a:rPr lang="en-US" dirty="0" smtClean="0"/>
              <a:t> has actual field types)</a:t>
            </a:r>
          </a:p>
          <a:p>
            <a:pPr lvl="1"/>
            <a:r>
              <a:rPr lang="en-US" dirty="0" smtClean="0"/>
              <a:t>not all IR nodes have types</a:t>
            </a:r>
          </a:p>
        </p:txBody>
      </p:sp>
      <p:sp>
        <p:nvSpPr>
          <p:cNvPr id="5" name="Isosceles Triangle 3"/>
          <p:cNvSpPr/>
          <p:nvPr/>
        </p:nvSpPr>
        <p:spPr>
          <a:xfrm>
            <a:off x="5231391" y="568143"/>
            <a:ext cx="3157640" cy="3009225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IR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8958457" y="528229"/>
            <a:ext cx="105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TypeMap</a:t>
            </a:r>
            <a:endParaRPr lang="en-US" dirty="0"/>
          </a:p>
        </p:txBody>
      </p:sp>
      <p:sp>
        <p:nvSpPr>
          <p:cNvPr id="8" name="Isosceles Triangle 3"/>
          <p:cNvSpPr/>
          <p:nvPr/>
        </p:nvSpPr>
        <p:spPr>
          <a:xfrm>
            <a:off x="10966367" y="481930"/>
            <a:ext cx="720365" cy="699237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sp>
        <p:nvSpPr>
          <p:cNvPr id="10" name="Isosceles Triangle 3"/>
          <p:cNvSpPr/>
          <p:nvPr/>
        </p:nvSpPr>
        <p:spPr>
          <a:xfrm>
            <a:off x="11471635" y="1724628"/>
            <a:ext cx="720365" cy="699237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254745"/>
              </p:ext>
            </p:extLst>
          </p:nvPr>
        </p:nvGraphicFramePr>
        <p:xfrm>
          <a:off x="8605336" y="985491"/>
          <a:ext cx="1550166" cy="1463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75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594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3" name="Elbow Connector 12"/>
          <p:cNvCxnSpPr>
            <a:endCxn id="28" idx="0"/>
          </p:cNvCxnSpPr>
          <p:nvPr/>
        </p:nvCxnSpPr>
        <p:spPr>
          <a:xfrm rot="10800000">
            <a:off x="6806955" y="1488174"/>
            <a:ext cx="2151503" cy="29753"/>
          </a:xfrm>
          <a:prstGeom prst="bentConnector4">
            <a:avLst>
              <a:gd name="adj1" fmla="val 47163"/>
              <a:gd name="adj2" fmla="val 86832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endCxn id="27" idx="0"/>
          </p:cNvCxnSpPr>
          <p:nvPr/>
        </p:nvCxnSpPr>
        <p:spPr>
          <a:xfrm rot="10800000" flipV="1">
            <a:off x="6159827" y="1933258"/>
            <a:ext cx="2854768" cy="60697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endCxn id="26" idx="0"/>
          </p:cNvCxnSpPr>
          <p:nvPr/>
        </p:nvCxnSpPr>
        <p:spPr>
          <a:xfrm rot="10800000" flipV="1">
            <a:off x="7645075" y="2243942"/>
            <a:ext cx="1352005" cy="92077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endCxn id="8" idx="0"/>
          </p:cNvCxnSpPr>
          <p:nvPr/>
        </p:nvCxnSpPr>
        <p:spPr>
          <a:xfrm flipV="1">
            <a:off x="9854184" y="481930"/>
            <a:ext cx="1472366" cy="1035997"/>
          </a:xfrm>
          <a:prstGeom prst="bentConnector4">
            <a:avLst>
              <a:gd name="adj1" fmla="val 37769"/>
              <a:gd name="adj2" fmla="val 12206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10" idx="0"/>
          </p:cNvCxnSpPr>
          <p:nvPr/>
        </p:nvCxnSpPr>
        <p:spPr>
          <a:xfrm flipV="1">
            <a:off x="9845515" y="1724628"/>
            <a:ext cx="1986303" cy="160665"/>
          </a:xfrm>
          <a:prstGeom prst="bentConnector4">
            <a:avLst>
              <a:gd name="adj1" fmla="val 40933"/>
              <a:gd name="adj2" fmla="val 24228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endCxn id="10" idx="0"/>
          </p:cNvCxnSpPr>
          <p:nvPr/>
        </p:nvCxnSpPr>
        <p:spPr>
          <a:xfrm flipV="1">
            <a:off x="9827659" y="1724628"/>
            <a:ext cx="2004159" cy="519314"/>
          </a:xfrm>
          <a:prstGeom prst="bentConnector4">
            <a:avLst>
              <a:gd name="adj1" fmla="val 72412"/>
              <a:gd name="adj2" fmla="val 13076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7523008" y="31647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037761" y="2540232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684888" y="1488173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076548" y="207673"/>
            <a:ext cx="121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Program IR</a:t>
            </a:r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0894764" y="2512797"/>
            <a:ext cx="953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Types IR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94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checking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199"/>
            <a:ext cx="8229600" cy="5049253"/>
          </a:xfrm>
        </p:spPr>
        <p:txBody>
          <a:bodyPr>
            <a:normAutofit/>
          </a:bodyPr>
          <a:lstStyle/>
          <a:p>
            <a:r>
              <a:rPr lang="en-US" dirty="0" smtClean="0"/>
              <a:t>Somewhat complicated due to generics</a:t>
            </a:r>
          </a:p>
          <a:p>
            <a:r>
              <a:rPr lang="en-US" dirty="0" smtClean="0"/>
              <a:t>Infers values for unspecified type-variables</a:t>
            </a:r>
          </a:p>
          <a:p>
            <a:r>
              <a:rPr lang="en-US" dirty="0" smtClean="0"/>
              <a:t>Uses </a:t>
            </a:r>
            <a:r>
              <a:rPr lang="en-US" dirty="0" err="1" smtClean="0"/>
              <a:t>Hindley</a:t>
            </a:r>
            <a:r>
              <a:rPr lang="en-US" dirty="0" smtClean="0"/>
              <a:t>-Milner (unification) algorithm</a:t>
            </a:r>
          </a:p>
          <a:p>
            <a:pPr lvl="1"/>
            <a:r>
              <a:rPr lang="en-US" dirty="0" smtClean="0"/>
              <a:t>adapted from </a:t>
            </a:r>
            <a:r>
              <a:rPr lang="en-US" dirty="0">
                <a:hlinkClick r:id="rId2"/>
              </a:rPr>
              <a:t>http://cs.brown.edu/~sk/Publications/Books/ProgLangs/2007-04-26/plai-2007-04-26.</a:t>
            </a:r>
            <a:r>
              <a:rPr lang="en-US" dirty="0" smtClean="0">
                <a:hlinkClick r:id="rId2"/>
              </a:rPr>
              <a:t>pdf</a:t>
            </a:r>
            <a:r>
              <a:rPr lang="en-US" dirty="0" smtClean="0"/>
              <a:t>, page 280</a:t>
            </a:r>
          </a:p>
          <a:p>
            <a:endParaRPr lang="en-US" dirty="0" smtClean="0"/>
          </a:p>
          <a:p>
            <a:r>
              <a:rPr lang="en-US" dirty="0" smtClean="0"/>
              <a:t>The pass </a:t>
            </a:r>
            <a:r>
              <a:rPr lang="en-US" dirty="0" err="1" smtClean="0"/>
              <a:t>ClearTypeMap</a:t>
            </a:r>
            <a:r>
              <a:rPr lang="en-US" dirty="0" smtClean="0"/>
              <a:t> erases the </a:t>
            </a:r>
            <a:r>
              <a:rPr lang="en-US" dirty="0" err="1" smtClean="0"/>
              <a:t>typeMap</a:t>
            </a:r>
            <a:r>
              <a:rPr lang="en-US" dirty="0" smtClean="0"/>
              <a:t>; it should be called when the types of some objects may change </a:t>
            </a:r>
            <a:br>
              <a:rPr lang="en-US" dirty="0" smtClean="0"/>
            </a:br>
            <a:r>
              <a:rPr lang="en-US" dirty="0" smtClean="0"/>
              <a:t>(e.g. convert </a:t>
            </a:r>
            <a:r>
              <a:rPr lang="en-US" dirty="0" err="1" smtClean="0"/>
              <a:t>enum</a:t>
            </a:r>
            <a:r>
              <a:rPr lang="en-US" dirty="0" smtClean="0"/>
              <a:t> to integers)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5133" y="365125"/>
            <a:ext cx="1524000" cy="1524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5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Front-end: </a:t>
            </a:r>
            <a:r>
              <a:rPr lang="en-US" dirty="0" err="1" smtClean="0"/>
              <a:t>TableKeyNames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Creates a control-plane name for each table key field.</a:t>
            </a:r>
          </a:p>
          <a:p>
            <a:r>
              <a:rPr lang="en-US" dirty="0" smtClean="0"/>
              <a:t>This enables the compiler to change these expressions later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t { key = {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a.x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; } …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becomes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t { key = {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a.x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@name("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a.x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); } … }</a:t>
            </a:r>
          </a:p>
        </p:txBody>
      </p:sp>
      <p:pic>
        <p:nvPicPr>
          <p:cNvPr id="6" name="Content Placeholder 3" descr="&lt;strong&gt;key&lt;/strong&gt;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127" y="473003"/>
            <a:ext cx="1863797" cy="186379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26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Compiler architecture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585" y="1418095"/>
            <a:ext cx="3477490" cy="260811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60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Front-end: </a:t>
            </a:r>
            <a:r>
              <a:rPr lang="en-US" dirty="0" err="1" smtClean="0"/>
              <a:t>BindTypeVariables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 inference should infer values for all type-variables</a:t>
            </a:r>
          </a:p>
          <a:p>
            <a:r>
              <a:rPr lang="en-US" dirty="0" smtClean="0"/>
              <a:t>This pass replaces type variables with concrete types</a:t>
            </a:r>
          </a:p>
          <a:p>
            <a:pPr lvl="1"/>
            <a:r>
              <a:rPr lang="en-US" dirty="0" smtClean="0"/>
              <a:t>Constructors, method calls, generic types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61606" y="3559627"/>
            <a:ext cx="5961888" cy="230832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packet.emit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(headers.ipv4);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smtClean="0">
                <a:cs typeface="Consolas" panose="020B0609020204030204" pitchFamily="49" charset="0"/>
              </a:rPr>
              <a:t>becomes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packet.emit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&lt;IPv4_h&gt;(headers.ipv4);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 descr="File:Comb &lt;strong&gt;bind&lt;/strong&gt; examples.JPG - Wikimedia Common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560" y="0"/>
            <a:ext cx="2885440" cy="216408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5194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Front-end: </a:t>
            </a:r>
            <a:r>
              <a:rPr lang="en-US" dirty="0" err="1" smtClean="0"/>
              <a:t>StrengthReduction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dirty="0" smtClean="0"/>
              <a:t>Purely syntactic</a:t>
            </a:r>
          </a:p>
          <a:p>
            <a:pPr lvl="1"/>
            <a:r>
              <a:rPr lang="en-US" dirty="0" smtClean="0"/>
              <a:t>Rewrite div/mod/multiply by powers of two</a:t>
            </a:r>
          </a:p>
          <a:p>
            <a:r>
              <a:rPr lang="en-US" dirty="0" smtClean="0"/>
              <a:t>Also does some algebraic optimizations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dd/subtract with 0, shift with zero</a:t>
            </a:r>
          </a:p>
          <a:p>
            <a:pPr lvl="1"/>
            <a:r>
              <a:rPr lang="en-US" dirty="0" smtClean="0"/>
              <a:t>multiply/divide with 0 or 1</a:t>
            </a:r>
          </a:p>
          <a:p>
            <a:pPr lvl="1"/>
            <a:r>
              <a:rPr lang="en-US" dirty="0" smtClean="0"/>
              <a:t>bitwise operations with constants</a:t>
            </a:r>
          </a:p>
          <a:p>
            <a:pPr lvl="1"/>
            <a:r>
              <a:rPr lang="en-US" dirty="0" err="1" smtClean="0"/>
              <a:t>DeMorgan</a:t>
            </a:r>
            <a:r>
              <a:rPr lang="en-US" dirty="0" smtClean="0"/>
              <a:t> laws</a:t>
            </a:r>
          </a:p>
        </p:txBody>
      </p:sp>
      <p:pic>
        <p:nvPicPr>
          <p:cNvPr id="6" name="Content Placeholder 3" descr="external image Focus-On-Your-Strengths-ThePerfectDesign-300x3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7566" y="396875"/>
            <a:ext cx="2857500" cy="28575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939466" y="45323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Front-end: UselessCasts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040732" y="5547399"/>
            <a:ext cx="10515600" cy="1023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Removes casts where the input and </a:t>
            </a:r>
            <a:br>
              <a:rPr lang="en-US" dirty="0" smtClean="0"/>
            </a:br>
            <a:r>
              <a:rPr lang="en-US" dirty="0" smtClean="0"/>
              <a:t>output types are the same</a:t>
            </a:r>
            <a:endParaRPr lang="en-US" dirty="0"/>
          </a:p>
        </p:txBody>
      </p:sp>
      <p:pic>
        <p:nvPicPr>
          <p:cNvPr id="9" name="Picture 8" descr="is poured at Laran &lt;strong&gt;Bronze&lt;/strong&gt; in Chester for the first stages of &lt;strong&gt;casting&lt;/strong&gt;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219" y="4532391"/>
            <a:ext cx="2398940" cy="200977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18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Front-End: </a:t>
            </a:r>
            <a:r>
              <a:rPr lang="en-US" dirty="0" err="1" smtClean="0"/>
              <a:t>SimplifyControlFlow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useless nested block statements</a:t>
            </a:r>
          </a:p>
          <a:p>
            <a:r>
              <a:rPr lang="en-US" dirty="0" smtClean="0"/>
              <a:t>Simplify if statements with no branches</a:t>
            </a:r>
          </a:p>
          <a:p>
            <a:r>
              <a:rPr lang="en-US" dirty="0" smtClean="0"/>
              <a:t>Remove empty statements</a:t>
            </a:r>
          </a:p>
          <a:p>
            <a:r>
              <a:rPr lang="en-US" dirty="0" smtClean="0"/>
              <a:t>Remove unused switch statement labels and empty</a:t>
            </a:r>
            <a:br>
              <a:rPr lang="en-US" dirty="0" smtClean="0"/>
            </a:br>
            <a:r>
              <a:rPr lang="en-US" dirty="0" smtClean="0"/>
              <a:t>switch statements</a:t>
            </a:r>
          </a:p>
          <a:p>
            <a:r>
              <a:rPr lang="en-US" dirty="0" smtClean="0"/>
              <a:t>Removes switch statements with no cases</a:t>
            </a:r>
            <a:endParaRPr lang="en-US" dirty="0"/>
          </a:p>
        </p:txBody>
      </p:sp>
      <p:pic>
        <p:nvPicPr>
          <p:cNvPr id="6" name="Content Placeholder 3" descr="Processi Dinamici Globali: la Struttura che Connette dal KaliYuga al ...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2307" y="1464677"/>
            <a:ext cx="1925861" cy="289075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Front-End: </a:t>
            </a:r>
            <a:r>
              <a:rPr lang="en-US" dirty="0" err="1" smtClean="0"/>
              <a:t>RemoveAllUnusedDeclarations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Repeatedly eliminates all declarations that are never</a:t>
            </a:r>
            <a:br>
              <a:rPr lang="en-US" dirty="0" smtClean="0"/>
            </a:br>
            <a:r>
              <a:rPr lang="en-US" dirty="0" smtClean="0"/>
              <a:t>referenced in the program</a:t>
            </a:r>
          </a:p>
          <a:p>
            <a:pPr lvl="1"/>
            <a:r>
              <a:rPr lang="en-US" dirty="0" smtClean="0"/>
              <a:t>control, parser, action, table, variables, parser states</a:t>
            </a:r>
          </a:p>
          <a:p>
            <a:r>
              <a:rPr lang="en-US" dirty="0" smtClean="0"/>
              <a:t>This is not the same as </a:t>
            </a:r>
            <a:r>
              <a:rPr lang="en-US" dirty="0" err="1" smtClean="0"/>
              <a:t>def</a:t>
            </a:r>
            <a:r>
              <a:rPr lang="en-US" dirty="0" smtClean="0"/>
              <a:t>-use analysis</a:t>
            </a:r>
          </a:p>
          <a:p>
            <a:r>
              <a:rPr lang="en-US" dirty="0" smtClean="0"/>
              <a:t>But it does not remove parameters, types, </a:t>
            </a:r>
            <a:r>
              <a:rPr lang="en-US" dirty="0" err="1" smtClean="0"/>
              <a:t>enum</a:t>
            </a:r>
            <a:r>
              <a:rPr lang="en-US" dirty="0" smtClean="0"/>
              <a:t> members</a:t>
            </a:r>
          </a:p>
        </p:txBody>
      </p:sp>
      <p:pic>
        <p:nvPicPr>
          <p:cNvPr id="5" name="Picture 4" descr="empty jar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4652" y="1825625"/>
            <a:ext cx="2105526" cy="210552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630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Front-End: </a:t>
            </a:r>
            <a:r>
              <a:rPr lang="en-US" dirty="0" err="1" smtClean="0"/>
              <a:t>SimplifyParsers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1974"/>
            <a:ext cx="10515600" cy="1178426"/>
          </a:xfrm>
        </p:spPr>
        <p:txBody>
          <a:bodyPr/>
          <a:lstStyle/>
          <a:p>
            <a:r>
              <a:rPr lang="en-US" dirty="0" smtClean="0"/>
              <a:t>Remove unreachable parser states</a:t>
            </a:r>
          </a:p>
          <a:p>
            <a:r>
              <a:rPr lang="en-US" dirty="0" smtClean="0"/>
              <a:t>Collapse straight chains of parser states</a:t>
            </a:r>
          </a:p>
        </p:txBody>
      </p:sp>
      <p:pic>
        <p:nvPicPr>
          <p:cNvPr id="1026" name="Picture 2" descr="https://upload.wikimedia.org/wikipedia/commons/thumb/d/db/Figure-eight_knot.svg/300px-Figure-eight_kno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44977" y="605589"/>
            <a:ext cx="2857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24516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Front-End: </a:t>
            </a:r>
            <a:r>
              <a:rPr lang="en-US" dirty="0" err="1" smtClean="0"/>
              <a:t>ResetHeaders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3605383"/>
            <a:ext cx="10515600" cy="1178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Inserts code for </a:t>
            </a:r>
            <a:r>
              <a:rPr lang="en-US" dirty="0" err="1" smtClean="0"/>
              <a:t>header.setInvalid</a:t>
            </a:r>
            <a:r>
              <a:rPr lang="en-US" dirty="0" smtClean="0"/>
              <a:t>() where required</a:t>
            </a:r>
          </a:p>
          <a:p>
            <a:pPr lvl="1"/>
            <a:r>
              <a:rPr lang="en-US" dirty="0" smtClean="0"/>
              <a:t>Spec indicates that uninitialized headers are invalid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8200" y="426960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Front-End: </a:t>
            </a:r>
            <a:r>
              <a:rPr lang="en-US" dirty="0" err="1"/>
              <a:t>S</a:t>
            </a:r>
            <a:r>
              <a:rPr lang="en-US" dirty="0" err="1" smtClean="0"/>
              <a:t>etHeaders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5423298"/>
            <a:ext cx="10515600" cy="1178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Headers initialized from lists must also be </a:t>
            </a:r>
            <a:r>
              <a:rPr lang="en-US" dirty="0" err="1" smtClean="0"/>
              <a:t>setValid</a:t>
            </a:r>
            <a:r>
              <a:rPr lang="en-US" dirty="0" smtClean="0"/>
              <a:t>()</a:t>
            </a:r>
          </a:p>
          <a:p>
            <a:r>
              <a:rPr lang="en-US" dirty="0" smtClean="0"/>
              <a:t>h = { x }; becomes </a:t>
            </a:r>
            <a:r>
              <a:rPr lang="en-US" dirty="0" err="1" smtClean="0"/>
              <a:t>h.setValid</a:t>
            </a:r>
            <a:r>
              <a:rPr lang="en-US" dirty="0" smtClean="0"/>
              <a:t>(); h = { x };</a:t>
            </a:r>
          </a:p>
        </p:txBody>
      </p:sp>
      <p:pic>
        <p:nvPicPr>
          <p:cNvPr id="4" name="Picture 3" descr="Cách &lt;strong&gt;reset&lt;/strong&gt; board Arduino bằng phần mềm để giúp các dự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764" y="2600800"/>
            <a:ext cx="1512793" cy="1595773"/>
          </a:xfrm>
          <a:prstGeom prst="rect">
            <a:avLst/>
          </a:prstGeom>
        </p:spPr>
      </p:pic>
      <p:pic>
        <p:nvPicPr>
          <p:cNvPr id="6" name="Picture 5" descr="350px-&lt;strong&gt;Chess_Set&lt;/strong&gt;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836" y="4763035"/>
            <a:ext cx="2660650" cy="1026251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3730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Front-end: </a:t>
            </a:r>
            <a:r>
              <a:rPr lang="en-US" dirty="0" err="1" smtClean="0"/>
              <a:t>UniqueNames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90817"/>
          </a:xfrm>
        </p:spPr>
        <p:txBody>
          <a:bodyPr>
            <a:noAutofit/>
          </a:bodyPr>
          <a:lstStyle/>
          <a:p>
            <a:r>
              <a:rPr lang="en-US" dirty="0" smtClean="0"/>
              <a:t>Give each variable in the program a unique new name</a:t>
            </a:r>
          </a:p>
          <a:p>
            <a:r>
              <a:rPr lang="en-US" dirty="0" smtClean="0"/>
              <a:t>If it is important (e.g., control-plane visible) </a:t>
            </a:r>
            <a:br>
              <a:rPr lang="en-US" dirty="0" smtClean="0"/>
            </a:br>
            <a:r>
              <a:rPr lang="en-US" dirty="0" smtClean="0"/>
              <a:t>preserve the old name as a @name annotation.</a:t>
            </a:r>
          </a:p>
          <a:p>
            <a:r>
              <a:rPr lang="en-US" dirty="0" smtClean="0"/>
              <a:t>Makes it easy to move code around without causing name clashes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65929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Front-end: </a:t>
            </a:r>
            <a:r>
              <a:rPr lang="en-US" dirty="0" err="1" smtClean="0"/>
              <a:t>MoveDeclarations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4842209"/>
            <a:ext cx="10515600" cy="1390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Moves all declarations from inner blocks to the outermost scope</a:t>
            </a:r>
          </a:p>
          <a:p>
            <a:r>
              <a:rPr lang="en-US" dirty="0" smtClean="0"/>
              <a:t>Moves all locals in an action to the enclosing control</a:t>
            </a:r>
            <a:endParaRPr lang="en-US" dirty="0"/>
          </a:p>
        </p:txBody>
      </p:sp>
      <p:pic>
        <p:nvPicPr>
          <p:cNvPr id="6" name="Picture 5" descr="Unique-larg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0885" y="932322"/>
            <a:ext cx="1941429" cy="1456072"/>
          </a:xfrm>
          <a:prstGeom prst="rect">
            <a:avLst/>
          </a:prstGeom>
        </p:spPr>
      </p:pic>
      <p:pic>
        <p:nvPicPr>
          <p:cNvPr id="7" name="Picture 6" descr="Prohibition of passing without stopping - &lt;strong&gt;Customs&lt;/strong&gt;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728" y="3750576"/>
            <a:ext cx="1143000" cy="1143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6623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Front-end: </a:t>
            </a:r>
            <a:r>
              <a:rPr lang="en-US" dirty="0" err="1" smtClean="0"/>
              <a:t>MoveInitializers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Variable initialization is separated from declaration</a:t>
            </a:r>
          </a:p>
          <a:p>
            <a:pPr lvl="1"/>
            <a:r>
              <a:rPr lang="en-US" dirty="0" smtClean="0"/>
              <a:t>In parsers initialization is done in the start state</a:t>
            </a:r>
          </a:p>
          <a:p>
            <a:pPr lvl="1"/>
            <a:r>
              <a:rPr lang="en-US" dirty="0" smtClean="0"/>
              <a:t>In controls the initialization is done at the beginning of the apply block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30379" y="3625516"/>
            <a:ext cx="273344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it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&lt;32&gt; x = 10;</a:t>
            </a:r>
          </a:p>
          <a:p>
            <a:endParaRPr lang="en-US" sz="2400" dirty="0"/>
          </a:p>
          <a:p>
            <a:r>
              <a:rPr lang="en-US" sz="2400" dirty="0" smtClean="0"/>
              <a:t>becomes:</a:t>
            </a:r>
          </a:p>
          <a:p>
            <a:endParaRPr lang="en-US" sz="2400" dirty="0"/>
          </a:p>
          <a:p>
            <a:r>
              <a:rPr lang="en-US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bit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&lt;32&gt; x;</a:t>
            </a:r>
          </a:p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x = 10;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 descr="Rearranging the &quot;furniture&quot; | Harris County Public Librar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046" y="199344"/>
            <a:ext cx="3333750" cy="195262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9898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Front-end: </a:t>
            </a:r>
            <a:r>
              <a:rPr lang="en-US" dirty="0" err="1" smtClean="0"/>
              <a:t>SideEffectOrdering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Makes evaluation order explicit</a:t>
            </a:r>
          </a:p>
          <a:p>
            <a:r>
              <a:rPr lang="en-US" dirty="0" smtClean="0"/>
              <a:t>P4 spec mandates left-to-right evaluation order</a:t>
            </a:r>
          </a:p>
          <a:p>
            <a:r>
              <a:rPr lang="en-US" dirty="0" smtClean="0"/>
              <a:t>Convert expressions such that each expression contains at</a:t>
            </a:r>
            <a:br>
              <a:rPr lang="en-US" dirty="0" smtClean="0"/>
            </a:br>
            <a:r>
              <a:rPr lang="en-US" dirty="0" smtClean="0"/>
              <a:t>most one side-effect – by using temporaries and assignments</a:t>
            </a:r>
          </a:p>
          <a:p>
            <a:r>
              <a:rPr lang="en-US" dirty="0" smtClean="0"/>
              <a:t>Implement short-circuit evaluation for &amp;&amp;, || and ?: converting these expressions into if statements</a:t>
            </a:r>
          </a:p>
          <a:p>
            <a:r>
              <a:rPr lang="en-US" dirty="0" smtClean="0"/>
              <a:t>Side-effects are caused by function/method calls:</a:t>
            </a:r>
          </a:p>
          <a:p>
            <a:pPr lvl="1"/>
            <a:r>
              <a:rPr lang="en-US" dirty="0" smtClean="0"/>
              <a:t>Calls may mutate private hidden state (extern/control-plane state)</a:t>
            </a:r>
          </a:p>
          <a:p>
            <a:pPr lvl="1"/>
            <a:r>
              <a:rPr lang="en-US" dirty="0" smtClean="0"/>
              <a:t>Calls may write to multiple out and </a:t>
            </a:r>
            <a:r>
              <a:rPr lang="en-US" dirty="0" err="1" smtClean="0"/>
              <a:t>inout</a:t>
            </a:r>
            <a:r>
              <a:rPr lang="en-US" dirty="0" smtClean="0"/>
              <a:t> parameters</a:t>
            </a:r>
            <a:endParaRPr lang="en-US" dirty="0"/>
          </a:p>
        </p:txBody>
      </p:sp>
      <p:pic>
        <p:nvPicPr>
          <p:cNvPr id="6" name="Content Placeholder 3" descr="Side Effects: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7190" y="605632"/>
            <a:ext cx="1981200" cy="23050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68489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Front-end: </a:t>
            </a:r>
            <a:r>
              <a:rPr lang="en-US" dirty="0" err="1" smtClean="0"/>
              <a:t>SimplifyDefUse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607406"/>
            <a:ext cx="10515600" cy="4881625"/>
          </a:xfrm>
        </p:spPr>
        <p:txBody>
          <a:bodyPr>
            <a:normAutofit/>
          </a:bodyPr>
          <a:lstStyle/>
          <a:p>
            <a:r>
              <a:rPr lang="en-US" dirty="0" smtClean="0"/>
              <a:t>Uses abstract representation of all “locations” </a:t>
            </a:r>
            <a:br>
              <a:rPr lang="en-US" dirty="0" smtClean="0"/>
            </a:br>
            <a:r>
              <a:rPr lang="en-US" dirty="0" smtClean="0"/>
              <a:t>(class </a:t>
            </a:r>
            <a:r>
              <a:rPr lang="en-US" dirty="0" err="1" smtClean="0"/>
              <a:t>StorageLocation</a:t>
            </a:r>
            <a:r>
              <a:rPr lang="en-US" dirty="0" smtClean="0"/>
              <a:t>, class </a:t>
            </a:r>
            <a:r>
              <a:rPr lang="en-US" dirty="0" err="1" smtClean="0"/>
              <a:t>LocationSet</a:t>
            </a:r>
            <a:r>
              <a:rPr lang="en-US" dirty="0" smtClean="0"/>
              <a:t>)</a:t>
            </a:r>
          </a:p>
          <a:p>
            <a:r>
              <a:rPr lang="en-US" dirty="0" smtClean="0"/>
              <a:t>Uses abstract representation for “program counter”</a:t>
            </a:r>
            <a:br>
              <a:rPr lang="en-US" dirty="0" smtClean="0"/>
            </a:br>
            <a:r>
              <a:rPr lang="en-US" dirty="0" smtClean="0"/>
              <a:t>(class </a:t>
            </a:r>
            <a:r>
              <a:rPr lang="en-US" dirty="0" err="1" smtClean="0"/>
              <a:t>ProgramPoint</a:t>
            </a:r>
            <a:r>
              <a:rPr lang="en-US" dirty="0" smtClean="0"/>
              <a:t>, class </a:t>
            </a:r>
            <a:r>
              <a:rPr lang="en-US" dirty="0" err="1" smtClean="0"/>
              <a:t>ProgramPoints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ComputeWriteSet</a:t>
            </a:r>
            <a:r>
              <a:rPr lang="en-US" dirty="0" smtClean="0"/>
              <a:t>: computes the locations written at each program point (class Definitions)</a:t>
            </a:r>
          </a:p>
          <a:p>
            <a:pPr lvl="1"/>
            <a:r>
              <a:rPr lang="en-US" dirty="0" smtClean="0"/>
              <a:t>Inter-procedural analysis for actions and tables</a:t>
            </a:r>
          </a:p>
          <a:p>
            <a:pPr lvl="1"/>
            <a:r>
              <a:rPr lang="en-US" dirty="0" smtClean="0"/>
              <a:t>Intra-procedural for parsers and controls</a:t>
            </a:r>
          </a:p>
          <a:p>
            <a:r>
              <a:rPr lang="en-US" dirty="0" err="1" smtClean="0"/>
              <a:t>FindUnitialized</a:t>
            </a:r>
            <a:r>
              <a:rPr lang="en-US" dirty="0" smtClean="0"/>
              <a:t>: finds locations used before being initialized</a:t>
            </a:r>
          </a:p>
          <a:p>
            <a:r>
              <a:rPr lang="en-US" dirty="0" err="1" smtClean="0"/>
              <a:t>RemoveUnused</a:t>
            </a:r>
            <a:r>
              <a:rPr lang="en-US" dirty="0" smtClean="0"/>
              <a:t>: removes writes to locations that are never read</a:t>
            </a:r>
          </a:p>
          <a:p>
            <a:pPr lvl="1"/>
            <a:r>
              <a:rPr lang="en-US" dirty="0" smtClean="0"/>
              <a:t>But must preserve method/function side-effects</a:t>
            </a:r>
            <a:endParaRPr lang="en-US" dirty="0"/>
          </a:p>
        </p:txBody>
      </p:sp>
      <p:pic>
        <p:nvPicPr>
          <p:cNvPr id="6" name="Content Placeholder 3" descr="33031 Thomas Built Bus 114 | USE DEF ONLY for access by MECH ...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9971" y="448405"/>
            <a:ext cx="1545334" cy="115900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835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Front-end: </a:t>
            </a:r>
            <a:r>
              <a:rPr lang="en-US" dirty="0" err="1" smtClean="0"/>
              <a:t>SpecializeAll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Specialize generic code with constructor parameters for actual types and constructor arguments</a:t>
            </a:r>
          </a:p>
          <a:p>
            <a:r>
              <a:rPr lang="en-US" dirty="0" smtClean="0"/>
              <a:t>E.g., consider </a:t>
            </a:r>
            <a:br>
              <a:rPr lang="en-US" dirty="0" smtClean="0"/>
            </a:b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control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c(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bit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&lt;32&gt; o)(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bit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&lt;32&gt; size)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{ o = size; } }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c(16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c_inst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cs typeface="Consolas" panose="020B0609020204030204" pitchFamily="49" charset="0"/>
              </a:rPr>
              <a:t>this</a:t>
            </a:r>
            <a:r>
              <a:rPr lang="en-US" dirty="0" smtClean="0"/>
              <a:t> </a:t>
            </a:r>
            <a:r>
              <a:rPr lang="en-US" dirty="0"/>
              <a:t>is converted </a:t>
            </a:r>
            <a:r>
              <a:rPr lang="en-US" dirty="0" smtClean="0"/>
              <a:t>to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ontrol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cspec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bit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&lt;32&gt; o)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{ o = 16; } }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cspec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c_inst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Content Placeholder 5" descr="period60910 - Specialization of Labor - Class Systems- The Nile River ...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0532" y="243698"/>
            <a:ext cx="4293268" cy="156841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797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28575"/>
      </a:spPr>
      <a:bodyPr rtlCol="0" anchor="ctr"/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62822</TotalTime>
  <Words>6755</Words>
  <Application>Microsoft Office PowerPoint</Application>
  <PresentationFormat>Widescreen</PresentationFormat>
  <Paragraphs>1470</Paragraphs>
  <Slides>135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135</vt:i4>
      </vt:variant>
    </vt:vector>
  </HeadingPairs>
  <TitlesOfParts>
    <vt:vector size="142" baseType="lpstr">
      <vt:lpstr>Arial</vt:lpstr>
      <vt:lpstr>Calibri</vt:lpstr>
      <vt:lpstr>Calibri Light</vt:lpstr>
      <vt:lpstr>Consolas</vt:lpstr>
      <vt:lpstr>HelveticaNeue</vt:lpstr>
      <vt:lpstr>Wingdings</vt:lpstr>
      <vt:lpstr>Office Theme</vt:lpstr>
      <vt:lpstr>P416 reference compiler implementation architecture</vt:lpstr>
      <vt:lpstr>What is this?</vt:lpstr>
      <vt:lpstr>Compiler goals</vt:lpstr>
      <vt:lpstr>What’s in the box</vt:lpstr>
      <vt:lpstr>Example usage</vt:lpstr>
      <vt:lpstr>PowerPoint Presentation</vt:lpstr>
      <vt:lpstr>How do I get started writing compiler code?</vt:lpstr>
      <vt:lpstr>Presentation Outline</vt:lpstr>
      <vt:lpstr>Compiler architecture</vt:lpstr>
      <vt:lpstr>Compiler structure</vt:lpstr>
      <vt:lpstr>Structure</vt:lpstr>
      <vt:lpstr>Compiler flow</vt:lpstr>
      <vt:lpstr>Compilation stages</vt:lpstr>
      <vt:lpstr>Front-end passes</vt:lpstr>
      <vt:lpstr>Mid-end passes</vt:lpstr>
      <vt:lpstr>Back-end passes</vt:lpstr>
      <vt:lpstr>Implementation details</vt:lpstr>
      <vt:lpstr>Additional documentation</vt:lpstr>
      <vt:lpstr>Source Code Organization</vt:lpstr>
      <vt:lpstr>Repository</vt:lpstr>
      <vt:lpstr>Build process</vt:lpstr>
      <vt:lpstr>Compiler data flow</vt:lpstr>
      <vt:lpstr>Source organization</vt:lpstr>
      <vt:lpstr>Makefiles</vt:lpstr>
      <vt:lpstr>Unified builds</vt:lpstr>
      <vt:lpstr>Bootstrapping</vt:lpstr>
      <vt:lpstr>Makefile.am top-level structure</vt:lpstr>
      <vt:lpstr>How do I create a new back-end?</vt:lpstr>
      <vt:lpstr>Coding guidelines</vt:lpstr>
      <vt:lpstr>IR and Visitors</vt:lpstr>
      <vt:lpstr>Intermediate Representation (IR)</vt:lpstr>
      <vt:lpstr>IR &lt;=&gt; P4</vt:lpstr>
      <vt:lpstr>Visitor pattern</vt:lpstr>
      <vt:lpstr>Visitors</vt:lpstr>
      <vt:lpstr>Visitor kinds</vt:lpstr>
      <vt:lpstr>IR rewriting using visitors</vt:lpstr>
      <vt:lpstr>Chaining visitors</vt:lpstr>
      <vt:lpstr>IR definition files = Java-like language</vt:lpstr>
      <vt:lpstr>Front-end IR</vt:lpstr>
      <vt:lpstr>Learning the IR by example</vt:lpstr>
      <vt:lpstr>IR Generated C++ code (fragment)</vt:lpstr>
      <vt:lpstr>IR Definition language (1)</vt:lpstr>
      <vt:lpstr>IR Definition Language (2)</vt:lpstr>
      <vt:lpstr>Core IR Methods</vt:lpstr>
      <vt:lpstr>Custom hand-coded IR Classes</vt:lpstr>
      <vt:lpstr>Util::SourceInfo</vt:lpstr>
      <vt:lpstr>Extending the IR</vt:lpstr>
      <vt:lpstr>Casting IR Nodes</vt:lpstr>
      <vt:lpstr>Understanding the front-end IR</vt:lpstr>
      <vt:lpstr>Visitors and the IR</vt:lpstr>
      <vt:lpstr>Core Inspector action (pseudo-code)</vt:lpstr>
      <vt:lpstr>Default implementation</vt:lpstr>
      <vt:lpstr>Example custom visitor declaration</vt:lpstr>
      <vt:lpstr>Example visitor method</vt:lpstr>
      <vt:lpstr>Example sequence of passes</vt:lpstr>
      <vt:lpstr>Core Transform action (pseudo-code)</vt:lpstr>
      <vt:lpstr>The original node</vt:lpstr>
      <vt:lpstr>Controlling the visit order</vt:lpstr>
      <vt:lpstr>Transforming and controlling the visit order</vt:lpstr>
      <vt:lpstr>Where am I (and how did I get here)</vt:lpstr>
      <vt:lpstr>Initializing a visitor</vt:lpstr>
      <vt:lpstr>Deleting an IR::Node</vt:lpstr>
      <vt:lpstr>Inserting an IR::Node</vt:lpstr>
      <vt:lpstr>I want to convert the program to something else (e.g. JSON)</vt:lpstr>
      <vt:lpstr>Error reporting</vt:lpstr>
      <vt:lpstr>Debugging hints</vt:lpstr>
      <vt:lpstr>Compiler bugs</vt:lpstr>
      <vt:lpstr>Determinism</vt:lpstr>
      <vt:lpstr>Dumping IR</vt:lpstr>
      <vt:lpstr>Debugging logs</vt:lpstr>
      <vt:lpstr>What is the hard part?</vt:lpstr>
      <vt:lpstr>A guide to the provided passes</vt:lpstr>
      <vt:lpstr>P414 (v1.0 / 1.1) front-end</vt:lpstr>
      <vt:lpstr>v1model.p4: A P414 switch model</vt:lpstr>
      <vt:lpstr>The P416 compiler front-end</vt:lpstr>
      <vt:lpstr>Parsing P416 </vt:lpstr>
      <vt:lpstr>Important P416 classes</vt:lpstr>
      <vt:lpstr>Front-end passes (frontends/p4/frontend.cpp)</vt:lpstr>
      <vt:lpstr>Front-end: PrettyPrint</vt:lpstr>
      <vt:lpstr>Front-end: ValidateParsedProgram</vt:lpstr>
      <vt:lpstr>Front-end: CreateBuiltins</vt:lpstr>
      <vt:lpstr>Front-end: ResolveReferences </vt:lpstr>
      <vt:lpstr>ReferenceMap</vt:lpstr>
      <vt:lpstr>References example</vt:lpstr>
      <vt:lpstr>Front-end: Constant folding</vt:lpstr>
      <vt:lpstr>InstantiateDirectCalls</vt:lpstr>
      <vt:lpstr>Type checking</vt:lpstr>
      <vt:lpstr>Type checking algorithm</vt:lpstr>
      <vt:lpstr>Front-end: TableKeyNames</vt:lpstr>
      <vt:lpstr>Front-end: BindTypeVariables</vt:lpstr>
      <vt:lpstr>Front-end: StrengthReduction</vt:lpstr>
      <vt:lpstr>Front-End: SimplifyControlFlow</vt:lpstr>
      <vt:lpstr>Front-End: RemoveAllUnusedDeclarations</vt:lpstr>
      <vt:lpstr>Front-End: SimplifyParsers</vt:lpstr>
      <vt:lpstr>Front-end: UniqueNames</vt:lpstr>
      <vt:lpstr>Front-end: MoveInitializers</vt:lpstr>
      <vt:lpstr>Front-end: SideEffectOrdering</vt:lpstr>
      <vt:lpstr>Front-end: SimplifyDefUse</vt:lpstr>
      <vt:lpstr>Front-end: SpecializeAll</vt:lpstr>
      <vt:lpstr>Front-end: RemoveParserControlFlow</vt:lpstr>
      <vt:lpstr>Evaluation</vt:lpstr>
      <vt:lpstr>P416 Compiler Mid-end Passes</vt:lpstr>
      <vt:lpstr>Mid-end: RemoveReturns</vt:lpstr>
      <vt:lpstr>Mid-end: Inline, InlineActions</vt:lpstr>
      <vt:lpstr>Mid-end: LocalizeAllActions</vt:lpstr>
      <vt:lpstr>Mid-end: RemoveActionParameters</vt:lpstr>
      <vt:lpstr>Mid-end: SimplifySelect</vt:lpstr>
      <vt:lpstr>Mid-end: ExpandEmit</vt:lpstr>
      <vt:lpstr>Mid-End: EliminateTuples,  CopyStructures, NestedStructs</vt:lpstr>
      <vt:lpstr>MidEnd: NoMatch</vt:lpstr>
      <vt:lpstr>MidEnd: MoveConstructors</vt:lpstr>
      <vt:lpstr>Mid-end: ConvertEnums</vt:lpstr>
      <vt:lpstr>Mid-end: ValidateTableProperties</vt:lpstr>
      <vt:lpstr>Mid-end: SynthesizeActions</vt:lpstr>
      <vt:lpstr>MidEnd: Predication</vt:lpstr>
      <vt:lpstr>MidEnd: RemoveLeftSlices</vt:lpstr>
      <vt:lpstr>MidEnd: RemoveSelectBooleans</vt:lpstr>
      <vt:lpstr>MidEnd: SimplifySelectList</vt:lpstr>
      <vt:lpstr>MidEnd: TableHit</vt:lpstr>
      <vt:lpstr>MidEnd: ValidateTableProperties</vt:lpstr>
      <vt:lpstr>Useful helper classes</vt:lpstr>
      <vt:lpstr>Low-level IR</vt:lpstr>
      <vt:lpstr>Sample back-ends</vt:lpstr>
      <vt:lpstr>p4test</vt:lpstr>
      <vt:lpstr>Testing the compiler</vt:lpstr>
      <vt:lpstr>Running tests</vt:lpstr>
      <vt:lpstr>Debugging failed tests</vt:lpstr>
      <vt:lpstr>Tests that fail in simulation</vt:lpstr>
      <vt:lpstr>BMv2 back-end</vt:lpstr>
      <vt:lpstr>P414 to P416 conversion</vt:lpstr>
      <vt:lpstr>Running BMv2</vt:lpstr>
      <vt:lpstr>Testing the BMv2 back-end</vt:lpstr>
      <vt:lpstr>Simple test framework language</vt:lpstr>
      <vt:lpstr>Compiling and running switch.p4</vt:lpstr>
      <vt:lpstr>eBPF Back-end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Next-generation P4 compiler architecture</dc:title>
  <dc:creator>Mihai Budiu</dc:creator>
  <cp:lastModifiedBy>Mihai Budiu</cp:lastModifiedBy>
  <cp:revision>600</cp:revision>
  <dcterms:created xsi:type="dcterms:W3CDTF">2015-11-12T20:04:41Z</dcterms:created>
  <dcterms:modified xsi:type="dcterms:W3CDTF">2017-05-25T22:45:15Z</dcterms:modified>
</cp:coreProperties>
</file>